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1" r:id="rId3"/>
    <p:sldId id="272" r:id="rId4"/>
    <p:sldId id="273" r:id="rId5"/>
    <p:sldId id="258" r:id="rId6"/>
    <p:sldId id="259" r:id="rId7"/>
    <p:sldId id="257" r:id="rId8"/>
    <p:sldId id="263" r:id="rId9"/>
    <p:sldId id="264" r:id="rId10"/>
    <p:sldId id="265" r:id="rId11"/>
    <p:sldId id="266" r:id="rId12"/>
    <p:sldId id="267" r:id="rId13"/>
    <p:sldId id="268" r:id="rId14"/>
    <p:sldId id="269" r:id="rId15"/>
    <p:sldId id="270" r:id="rId16"/>
    <p:sldId id="260" r:id="rId17"/>
    <p:sldId id="274" r:id="rId18"/>
    <p:sldId id="261" r:id="rId19"/>
    <p:sldId id="275" r:id="rId20"/>
    <p:sldId id="262" r:id="rId21"/>
    <p:sldId id="276" r:id="rId22"/>
    <p:sldId id="27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99"/>
    <a:srgbClr val="FF3399"/>
    <a:srgbClr val="FF0066"/>
    <a:srgbClr val="FF99CC"/>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73" d="100"/>
          <a:sy n="73" d="100"/>
        </p:scale>
        <p:origin x="-1068"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341206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378929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83808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194627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25844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118331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228687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132689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84423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203012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FEC30-BF90-498B-B1A5-9D1253989F86}" type="datetimeFigureOut">
              <a:rPr lang="es-MX" smtClean="0"/>
              <a:t>10/04/2013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45D3019-C5D6-4774-AE0E-E4CE42460D95}" type="slidenum">
              <a:rPr lang="es-MX" smtClean="0"/>
              <a:t>‹Nº›</a:t>
            </a:fld>
            <a:endParaRPr lang="es-MX"/>
          </a:p>
        </p:txBody>
      </p:sp>
    </p:spTree>
    <p:extLst>
      <p:ext uri="{BB962C8B-B14F-4D97-AF65-F5344CB8AC3E}">
        <p14:creationId xmlns:p14="http://schemas.microsoft.com/office/powerpoint/2010/main" val="382556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FEC30-BF90-498B-B1A5-9D1253989F86}" type="datetimeFigureOut">
              <a:rPr lang="es-MX" smtClean="0"/>
              <a:t>10/04/2013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3019-C5D6-4774-AE0E-E4CE42460D95}" type="slidenum">
              <a:rPr lang="es-MX" smtClean="0"/>
              <a:t>‹Nº›</a:t>
            </a:fld>
            <a:endParaRPr lang="es-MX"/>
          </a:p>
        </p:txBody>
      </p:sp>
    </p:spTree>
    <p:extLst>
      <p:ext uri="{BB962C8B-B14F-4D97-AF65-F5344CB8AC3E}">
        <p14:creationId xmlns:p14="http://schemas.microsoft.com/office/powerpoint/2010/main" val="1702521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0000"/>
            </a:gs>
            <a:gs pos="50000">
              <a:srgbClr val="FFC000"/>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43408"/>
            <a:ext cx="8278688" cy="2431082"/>
          </a:xfrm>
        </p:spPr>
        <p:txBody>
          <a:bodyPr>
            <a:normAutofit/>
          </a:bodyPr>
          <a:lstStyle/>
          <a:p>
            <a:r>
              <a:rPr lang="es-MX" sz="2400" b="1" dirty="0" smtClean="0">
                <a:solidFill>
                  <a:schemeClr val="bg1"/>
                </a:solidFill>
                <a:latin typeface="Bookman Old Style" pitchFamily="18" charset="0"/>
                <a:cs typeface="Arial" pitchFamily="34" charset="0"/>
              </a:rPr>
              <a:t>UNIVERSIDAD NACIONAL AUTÓNOMA DE MÉXICO </a:t>
            </a:r>
            <a:br>
              <a:rPr lang="es-MX" sz="2400" b="1" dirty="0" smtClean="0">
                <a:solidFill>
                  <a:schemeClr val="bg1"/>
                </a:solidFill>
                <a:latin typeface="Bookman Old Style" pitchFamily="18" charset="0"/>
                <a:cs typeface="Arial" pitchFamily="34" charset="0"/>
              </a:rPr>
            </a:br>
            <a:r>
              <a:rPr lang="es-MX" sz="2400" b="1" dirty="0" smtClean="0">
                <a:solidFill>
                  <a:schemeClr val="bg1"/>
                </a:solidFill>
                <a:latin typeface="Bookman Old Style" pitchFamily="18" charset="0"/>
                <a:cs typeface="Arial" pitchFamily="34" charset="0"/>
              </a:rPr>
              <a:t>COLEGIO DE CIENCIAS Y HUMANIDADES</a:t>
            </a:r>
            <a:br>
              <a:rPr lang="es-MX" sz="2400" b="1" dirty="0" smtClean="0">
                <a:solidFill>
                  <a:schemeClr val="bg1"/>
                </a:solidFill>
                <a:latin typeface="Bookman Old Style" pitchFamily="18" charset="0"/>
                <a:cs typeface="Arial" pitchFamily="34" charset="0"/>
              </a:rPr>
            </a:br>
            <a:r>
              <a:rPr lang="es-MX" sz="2400" b="1" dirty="0" smtClean="0">
                <a:solidFill>
                  <a:schemeClr val="bg1"/>
                </a:solidFill>
                <a:latin typeface="Bookman Old Style" pitchFamily="18" charset="0"/>
                <a:cs typeface="Arial" pitchFamily="34" charset="0"/>
              </a:rPr>
              <a:t>PLANTEL AZCAPOTZALCO</a:t>
            </a:r>
            <a:endParaRPr lang="es-MX" sz="2400" dirty="0">
              <a:latin typeface="Bookman Old Style" pitchFamily="18" charset="0"/>
            </a:endParaRPr>
          </a:p>
        </p:txBody>
      </p:sp>
      <p:sp>
        <p:nvSpPr>
          <p:cNvPr id="3" name="Subtitle 2"/>
          <p:cNvSpPr>
            <a:spLocks noGrp="1"/>
          </p:cNvSpPr>
          <p:nvPr>
            <p:ph type="subTitle" idx="1"/>
          </p:nvPr>
        </p:nvSpPr>
        <p:spPr>
          <a:xfrm>
            <a:off x="1115616" y="1700808"/>
            <a:ext cx="6760840" cy="3384376"/>
          </a:xfrm>
        </p:spPr>
        <p:txBody>
          <a:bodyPr>
            <a:normAutofit/>
          </a:bodyPr>
          <a:lstStyle/>
          <a:p>
            <a:r>
              <a:rPr lang="es-MX" dirty="0" smtClean="0">
                <a:solidFill>
                  <a:schemeClr val="bg1"/>
                </a:solidFill>
                <a:effectLst>
                  <a:outerShdw blurRad="38100" dist="38100" dir="2700000" algn="tl">
                    <a:srgbClr val="000000">
                      <a:alpha val="43137"/>
                    </a:srgbClr>
                  </a:outerShdw>
                </a:effectLst>
                <a:latin typeface="Bookman Old Style" pitchFamily="18" charset="0"/>
              </a:rPr>
              <a:t>Psicología II</a:t>
            </a:r>
          </a:p>
          <a:p>
            <a:r>
              <a:rPr lang="es-MX" sz="9600" b="1" dirty="0" smtClean="0">
                <a:solidFill>
                  <a:schemeClr val="bg1"/>
                </a:solidFill>
                <a:effectLst>
                  <a:outerShdw blurRad="38100" dist="38100" dir="2700000" algn="tl">
                    <a:srgbClr val="000000">
                      <a:alpha val="43137"/>
                    </a:srgbClr>
                  </a:outerShdw>
                </a:effectLst>
                <a:latin typeface="Chiller" pitchFamily="82" charset="0"/>
              </a:rPr>
              <a:t>DESAMOR</a:t>
            </a:r>
          </a:p>
          <a:p>
            <a:endParaRPr lang="es-MX" dirty="0"/>
          </a:p>
        </p:txBody>
      </p:sp>
      <p:sp>
        <p:nvSpPr>
          <p:cNvPr id="4" name="TextBox 3"/>
          <p:cNvSpPr txBox="1"/>
          <p:nvPr/>
        </p:nvSpPr>
        <p:spPr>
          <a:xfrm>
            <a:off x="3851920" y="4149080"/>
            <a:ext cx="4896544" cy="2862322"/>
          </a:xfrm>
          <a:prstGeom prst="rect">
            <a:avLst/>
          </a:prstGeom>
          <a:noFill/>
        </p:spPr>
        <p:txBody>
          <a:bodyPr wrap="square" rtlCol="0">
            <a:spAutoFit/>
          </a:bodyPr>
          <a:lstStyle/>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Echevarría Buendía Karen Monserrath</a:t>
            </a:r>
          </a:p>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Díaz González Elizabeth</a:t>
            </a:r>
          </a:p>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María Escalona Gustavo</a:t>
            </a:r>
          </a:p>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Rodríguez López Víctor Manuel </a:t>
            </a:r>
          </a:p>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Salinas Hernández </a:t>
            </a:r>
            <a:r>
              <a:rPr lang="es-MX" b="1" dirty="0" err="1" smtClean="0">
                <a:solidFill>
                  <a:schemeClr val="bg1"/>
                </a:solidFill>
                <a:effectLst>
                  <a:outerShdw blurRad="38100" dist="38100" dir="2700000" algn="tl">
                    <a:srgbClr val="000000">
                      <a:alpha val="43137"/>
                    </a:srgbClr>
                  </a:outerShdw>
                </a:effectLst>
                <a:latin typeface="Bookman Old Style" pitchFamily="18" charset="0"/>
              </a:rPr>
              <a:t>Zuemy</a:t>
            </a:r>
            <a:r>
              <a:rPr lang="es-MX" b="1" dirty="0" smtClean="0">
                <a:solidFill>
                  <a:schemeClr val="bg1"/>
                </a:solidFill>
                <a:effectLst>
                  <a:outerShdw blurRad="38100" dist="38100" dir="2700000" algn="tl">
                    <a:srgbClr val="000000">
                      <a:alpha val="43137"/>
                    </a:srgbClr>
                  </a:outerShdw>
                </a:effectLst>
                <a:latin typeface="Bookman Old Style" pitchFamily="18" charset="0"/>
              </a:rPr>
              <a:t> </a:t>
            </a:r>
            <a:r>
              <a:rPr lang="es-MX" b="1" dirty="0" smtClean="0">
                <a:solidFill>
                  <a:schemeClr val="bg1"/>
                </a:solidFill>
                <a:effectLst>
                  <a:outerShdw blurRad="38100" dist="38100" dir="2700000" algn="tl">
                    <a:srgbClr val="000000">
                      <a:alpha val="43137"/>
                    </a:srgbClr>
                  </a:outerShdw>
                </a:effectLst>
                <a:latin typeface="Bookman Old Style" pitchFamily="18" charset="0"/>
              </a:rPr>
              <a:t>Mariana</a:t>
            </a:r>
          </a:p>
          <a:p>
            <a:pPr algn="r"/>
            <a:endParaRPr lang="es-MX" b="1" dirty="0">
              <a:solidFill>
                <a:schemeClr val="bg1"/>
              </a:solidFill>
              <a:effectLst>
                <a:outerShdw blurRad="38100" dist="38100" dir="2700000" algn="tl">
                  <a:srgbClr val="000000">
                    <a:alpha val="43137"/>
                  </a:srgbClr>
                </a:outerShdw>
              </a:effectLst>
              <a:latin typeface="Bookman Old Style" pitchFamily="18" charset="0"/>
            </a:endParaRPr>
          </a:p>
          <a:p>
            <a:r>
              <a:rPr lang="es-MX" b="1" dirty="0" smtClean="0">
                <a:solidFill>
                  <a:schemeClr val="bg1"/>
                </a:solidFill>
                <a:effectLst>
                  <a:outerShdw blurRad="38100" dist="38100" dir="2700000" algn="tl">
                    <a:srgbClr val="000000">
                      <a:alpha val="43137"/>
                    </a:srgbClr>
                  </a:outerShdw>
                </a:effectLst>
                <a:latin typeface="Bookman Old Style" pitchFamily="18" charset="0"/>
              </a:rPr>
              <a:t>GRUPO 614 10 abril 2013</a:t>
            </a:r>
          </a:p>
          <a:p>
            <a:endParaRPr lang="es-MX" b="1" dirty="0">
              <a:solidFill>
                <a:schemeClr val="bg1"/>
              </a:solidFill>
              <a:effectLst>
                <a:outerShdw blurRad="38100" dist="38100" dir="2700000" algn="tl">
                  <a:srgbClr val="000000">
                    <a:alpha val="43137"/>
                  </a:srgbClr>
                </a:outerShdw>
              </a:effectLst>
              <a:latin typeface="Bookman Old Style" pitchFamily="18" charset="0"/>
            </a:endParaRPr>
          </a:p>
          <a:p>
            <a:pPr algn="r"/>
            <a:r>
              <a:rPr lang="es-MX" b="1" dirty="0" smtClean="0">
                <a:solidFill>
                  <a:schemeClr val="bg1"/>
                </a:solidFill>
                <a:effectLst>
                  <a:outerShdw blurRad="38100" dist="38100" dir="2700000" algn="tl">
                    <a:srgbClr val="000000">
                      <a:alpha val="43137"/>
                    </a:srgbClr>
                  </a:outerShdw>
                </a:effectLst>
                <a:latin typeface="Bookman Old Style" pitchFamily="18" charset="0"/>
              </a:rPr>
              <a:t>Profesora Amalia Pichardo Hernández</a:t>
            </a:r>
          </a:p>
          <a:p>
            <a:r>
              <a:rPr lang="es-MX" b="1" dirty="0" smtClean="0">
                <a:solidFill>
                  <a:schemeClr val="bg1"/>
                </a:solidFill>
                <a:effectLst>
                  <a:outerShdw blurRad="38100" dist="38100" dir="2700000" algn="tl">
                    <a:srgbClr val="000000">
                      <a:alpha val="43137"/>
                    </a:srgbClr>
                  </a:outerShdw>
                </a:effectLst>
                <a:latin typeface="Bookman Old Style" pitchFamily="18" charset="0"/>
              </a:rPr>
              <a:t> </a:t>
            </a:r>
            <a:endParaRPr lang="es-MX" b="1" dirty="0">
              <a:solidFill>
                <a:schemeClr val="bg1"/>
              </a:solidFill>
              <a:effectLst>
                <a:outerShdw blurRad="38100" dist="38100" dir="2700000" algn="tl">
                  <a:srgbClr val="000000">
                    <a:alpha val="43137"/>
                  </a:srgbClr>
                </a:outerShdw>
              </a:effectLst>
              <a:latin typeface="Bookman Old Style" pitchFamily="18" charset="0"/>
            </a:endParaRPr>
          </a:p>
        </p:txBody>
      </p:sp>
      <p:sp>
        <p:nvSpPr>
          <p:cNvPr id="12290" name="AutoShape 2" descr="data:image/jpeg;base64,/9j/4AAQSkZJRgABAQAAAQABAAD/2wCEAAkGBhQSERUUExQWFRUWGB8aGBgXFxwcHhwhICAdIxogICEeHyYgISEjHhwhHzEiIycpLCwsHSAxNTAqNiYrLCkBCQoKDgwOFA8PFCkcFBwpKSkpKSkpKSkpKSwpKSksKSkpKSkpKSkpKSkpKSkpLCkpKSkpLCkpKSwpLCwpLCwsKf/AABEIAO4A1AMBIgACEQEDEQH/xAAcAAACAwEBAQEAAAAAAAAAAAAFBgAEBwMCCAH/xABQEAACAQIEBAMFBAQKBggHAQABAgMEEQAFEiEGEzFBByJRFDJhcYEjQpGhFVJysRYkM0NigpKissElNFNzwtEIF1Vjk7PS00RUdHWDlKMY/8QAFgEBAQEAAAAAAAAAAAAAAAAAAAEC/8QAGBEBAQEBAQAAAAAAAAAAAAAAAAERQTH/2gAMAwEAAhEDEQA/ANxxMDc64kpqNdVRMkQ7ajufko8x+gOExvFWWpJXLKCap7c2T7OMfU/uJU4DRccKuujiXVI6Rr6uwUfiSMZvUUGbT/63mMNGpdU5VKupwz+4pb3lJvt5iMCKLhPLX0uy1FZK0kCqamUrqWdQ6uNO9tOrZt7owwU8Zl4sZZDfVVI5HaMNJ+agj88Cf+uJZf8AVKCtqPiIrL+I1fuwtZZmsS0scsJooCZYg5pKQyyQq8crFWLhi76lUbDy2NxvgxFnFUWoqiaSYxaISzQSRqF1yuoeeG/mWaPQLi+gh7C4xBd/hfnMv8jlSxj1nmH7rocVqmvzwq7yVGW0qR25hLE6L2tqvqAO46+o9cBqJY7rI7D2xPY1gZn+0J58kcgFzdgVQhuu174/Ja9/43K0biGrbnK7EMsnIqV0lQpJH8XK7EC/L2vgCbUWYvT+0yZ7EsG32kMKMu7BfeUD7xt8MeZ+F5BfnZ7V7TLTnSHT7RraV2Y9dQ36fHbBN6EVNBX8uJzBUVStGgjZSyfxcSELYMAzK56Due+Ak3C9fKj02gFlmnfmyhwraYYYYJAVB+0ILOO2pW9MBKzg+lSo9nmzPM3e25DtoDaS4QtpKhygLBb3I+Yvxj4Myt5Y4zU5gxkCWcudCmRQ0aM/LsrspBCk9x6jDRQyVeqVPZHtVsJ2kawWMNTorod9QlWRNIFrENe+xxSyvJ6tESlNM1pZaSdptSaYxElPzVbfVrDQaQACDqBvscAHo+A8nljEqy1ZQwyTXMnRYm0yX8vUNtbFvL/C7KpjCI3qvt4TOn2n3AUBvtsbyLt8/THGl4GrY1EaJpWanjVr6SIneSL2kMAwJUrFqsOpdt98Gcoo6yjmiL0rziNaiLVDy1FpJYpEYK8gIW2pbXJGn64CjWeFGWRTQwtPVJJOWEYEvUqupt9FhYevwxUqOBctiQP7fmCA8y2l2Y/ZOEk2WInyuQPzG2+D/F2VVctYKiJAY6UQlQQS7/aa5uVY2F0CodQN9wLY5ZPRzCUoYJV9mjrQXZfLIZpleLlm/muoJNunQ74BfjySkCRvHn1bGsrFYzJKw1EWvswU28w3O2433wXj4PrASIs+kLB+XpdVc69OrRvIfNp81rXtvjlXwNBAEkp5ZGnyqOmiCxM1pQHDRtYeS5dDdrDyHfy4F1VJUxTvy9bGZ6plO9xNBTTxqR+2HUj/AHeAPRZTngvysypZwDbzxAbjqDoQ7/C+Pf6S4gi96lo5wP8AZyFCf7Tj92FXOfZjGwy4oIeVTFzF05sfOkXVb+c0R+a/m3W+PdRxfJFSSvznieeseoUkttGsMUyxj0DM8cdunma+AZ/+smti/wBZyepUDq0J5o/JbfnjvSeNOXsdMrTU7ek0TD/Dqxc4vzSfm0yU1RyeZFPLflCRW5YjKhrg2U6jvdfncjHHOOKkK5fzoYniq0Ly8xdWheWrXF9veYDfAMWV8U0lTbkVEMhPZXUt/Zvf8sFMY7T5RQZhyj+iZEaRFd2ppFXla5ZY1ut0BH2RYkKbDt696PIpItP6OziRL+7BVjUB9oYwDcWUmQFANNyQbYo1vExnH8Ocyov9foObGOs9IdQHqStzb6lMNHDfHVHXD+LzKzd428rj18p3PzFx8cEH8TExMBkeYZfTQ8QyNmEStHVKhpnkF0DgKpU38vUHr0uvTVh9z2UxzUag6YZJGhdBsDqicp+DIAP2sCPGSgEmUTki7R6XU9wQ6gkf1SRihxBx3QNRww1CGslmjjf2eIamLFQy3t7pvv11egOIpaoKKf7OaANIVioedGtzrEUzJzFA6sppx80kb0w25PwbKklFKxCLTcxJVY+8qGYUrC1xsJGO5Gzeu2KlHFnNSirElPlVOAFRdIkkCjoALaRYdrKRiynhBFKQ1bV1VY3o8hVPoo3H9rAU6aalpI4oqvNoXSnZGijjVFKmM7X0l3a48p6fTAt+LshjeMxrNO0bkxiNJLAly6qASisquSyqwOknbD7l/h7l0H8nRw/NkDn8XucL/idGsBy2WwSCGtRpNIsFHZjbsLHAVIONFDB6XI6pmF9LtCqEaizGzWYgFmY9fvH1xdXi3N2FosnCDtzKlBb6eXD+MfuKjPxmfEDdKSij/bkZv8L4nJ4hb7+XR/ISH/I4cMzz+np/5aZENrhSbsbmw0oLs1zsAAbnA1szq6kqsEL0yG5aaoRSbfdCRCTVc9byBbAHYk7FADlPEB/+Mol+URP70x+foHPv+0aYfKBf/bw18P5o8gkjm08+B9EmkWDA7xuASSA6EG1zYhhc6cF8EZ9/B/Pv+0oP/wBdf/Rj8OQZ9/2lT/8A66/+3jQsTAZ5+heIB/8AHUh+cVv3R4/fYeIV/n6B/mrj/gGNCwPz/NxS00s5Uty1LaQbFj2F+1zYX+OATfauIl/msvk+TOP3sMfg4iz5fey2B/2J1H73OLU3iSOdBZLQctmqyQS8DBggVh1AWS4c2NgQdhvgjwRxgayMCZVjnZRKqA7NE+8bKfvaQQjejqbgAjEUuScY1gGmbIZCLkkIyuLkEE2EZ3IJF/QnFZPEGjiLGbKqunLoUY8jbSQAR1XayqNh90emNUxMUZLV8ZZNVLEhq6mm5URhAGtSY20akdtL3BCLvcHbrgxnSUGZCFYa6nVY1CBA6308yFmsCwI8kRS1vvfDf88Z6dGpIVCqZpKmJYxYEsbm49SLdfmMGa/wuyya+qkjF/8AZ3j/AMBAxADoeD5YKiKZ6WOqCJGFkjnKPGVLs+lSFDqzP0Lb7XGBlPl1REXEkGmomq1qvKpK/wAjNKsd+h5c0ZU26l7/AHtyreDkcW9HWVdKfRZLr+HlJ+rY/DR59Se5NT16D7si8uT8dhf5scBUyZoI4YVy6otPUinimdbOFZlkkaVgQQZiqSA3P6tx0xWz7IqN6KpqKyy1FLLJGKmECJ5WW3LJC+UudQU7dQSCo6dTxpRuPZa+mlyuVpBIHC6RzAdpFkCjf+kykEXBJGPPFOUwmpyehjYywvLJPIWbXzejF3PRtV336bntgG7w0apOWwNVuzyuC1394KT5AT1J02NzvvviYaBiYqAnF+a0kNM4rXVYZFKEG92uNwoHmJt6dOuMZ4OzqfL3l9iy6SrjdiUnaCVJCvZSwVhb5AXO/wAAZ4jyeOsrc1NbJKHo4uZTorBV5egm4uDe7ab2tufw/cqyWSjyuGvGZzUpeINIrrz0ctugVGPvEfP6C+IrpW+Kecfcyto/i0E7/uC4F/w7zaX+Ukqob/dgy4MfxdgfzwvzeL+aG4FUbdjyYQf8Bt+OP2g4pzuruYJauUL1MS7D4HSth8sFH0oc5qmAgkzJbneSpYU6AfsqST9CflhsqvCmqlpzFJm1Q+tQJFkHMjJ67BmvYHob32vjK6nj7NoHKSVNRG46rIAGHzDLfBjgvPq7M6taWauq1V1YloiotYXOqwFgel/Uj1wGp+EmZvLlwSQ6mp5Hg1frBCNP4KQPpixxbxJPGJVpQv8AF0EtRIwuFUm+hR3coGYk7KANiWGDHDXDkVDTrTwg6FubsbsxJuSTtuflgFmvCM0lRUyfZSRsokihkvoacIqAyge8iiNSB6uxtcAisgo4bWryyOelINaoEjyaru8otzFZj3DqCoNgpRBsotjv4byxz1VVU+0S+0SACakk25RFr2B3Kg7LsCoOk74/cuyieOdJ5KGR5UJIMQoohupWxIk5jCzdC1rgG2wxxqVknzeJhTmnmjVGclgSY9XmZiPIRoDQgKXJMgLadAxFNvEmTxsrVGvkTRIStQpsVC3az9nj6ko1x1Isd8EMmrGlp4ZHXQ7xozL+qWUEjffYm2Mz4+4nlmeFdJhy573qG2DkdHAvdgh+0RLEyaQbFd8NHhxmUTQtDEH0R2dWkZSWErSEmy30jUrWUkm1r4ocMTExMEVM2rGihkkSNpWRSwjX3mtvYfE9vjhRreK0zCjeNKSsZJ4yoZI4za4sCG5ui6nfc7Eb4N8W8RSUaI6wiRGbTI7SFFi28rOQjkLfYtaw2vhJzKjhaRKqaaBXZxIkOWlmkqGU3F2DAOLjduWLDqwGCj7xU8UcdRmEEa108RidIgXeW4sVCpfWStrnfTe2q2+EWfhSWCCmcqaVY6hVSX2qQy6GezHlKWhjcRhmchiDpPl9L9fmXljrJ5TEK9Ud0gW8sUNlW5mJukAurMEVWLyMAcD5+G6s1UFEytUUdJEhZaVUUOJA/ms8u7SWdWe+wL2AvcwPnD2V1s1JDOcwmWWSNX0vFAyDULgFRGrdCL2YG98HOHc3kl50c6os0DhH5d9DXVXR1vuAVYbG5BBFz1KHW5Tm885aOSpijaQWRjFEsaXG32dQ5Nl76Dc/PD9w9kHsyyapXnklfW8kgUMbAKg8oA8qKo6bm574ozvM8pqc1zicxVAp0y8rGjaNbBnUlmVTtqvcaidrLbptYzvwnrnF4s2qGbuJnkAJ+BRth8NJxZ47yI0LVGZU9dJSFwvNQRLKsjDypZWIAJ+N7XJ23wiZT4hZ7Vhlpy0pX3mSCPy36XJXSCcQXf4I5zTe8a2QD71NXX/uONR/LE/hRm1P/OZgPhUUCuP7YN/ywv1/H+cU0pSaonjkG+mREHyNiliPiNsdYvGnM1/nkb5wp/kBgonX+JmYTxmGehhqEPZ6Wb8bahY/EWOOXh9XRUEvtVXBWkoGWJVp25UIb3jd2v3I+pvcm+C3DHiHmGYPyRXUlNI2wDQnUf2CboT8L3+GLed8Fyx5jQwSZjWuahJQZeaQVZFBAQdgT1Fz23wRqmR57DWQrPA4eNuhsQQR1BB3BHocTGOcFRVsC1MVDeeFKp1EnTUQqAkAX9B3xMUw0eKHBdRWVVMaUFTJG8NRLcBRHqQjV3PVrAdcc/GDgyaaipxSqXWluDEu5K6QqkDuVC2sN7MbYZPEPOqiGBIqRWNRUyCJHCkrHq6uxsQLdr/PexxnWRVVVQ5pTK9fJUQTQvNKZC+nQol1NZmbb7PUrCxII27YgyRlsSDsRsR6Y2/wT4oRqN6JSiVKF3iD9H1bg7bnSdiBvpt9A3EnEyVssMlTlailnkWOObVpqCG91rqe48wVgQQDYnrgTn3h3FFV8mgr45KhW8sLtolDDcBZB5C49LocFAeO81rJqoivULNEujSECgC5ItbqDckNc3GNr8HMmpY6BJoCHllA5z/eDDrH8Ap6Dv73fGbV3EzMFpc9pZCVFo6gLonT4/qyL626/wBI4r0WU1tATV5XUCqg+80Iubek0J8wP0Nut1wH0diYy3hLxzinZIqqJopWIUNEC6MSbDyi7gk7Ws3zxqV8VlMKHiRTgxRNbzB3QN3tJDKpF/QnTcdyB6DDXPUKis7sFVQSzMbAAbkknoAMZbxfn5q2iTmKkcrBlRtNkiFzzZPvB2Cs6qCCqRkGzPYAkOrH2ssS3njYMjMCoZJxYAuurUrlbA20g7WFsP8A4Rz6ZZY7gaog1la6sVllVmA+5bUsfTzaNV2vfCrlsgdkBjpx7QZGIZSdPLSXli3M0glhIpAABF9t8Ecp4lnYQFJI4zIC4WIJEhkVmAV9NroTEqeYnaqU9VBxFbPiYqZVmaVEMc0Zukihh9ex+I6EdiDi1fFQp5zxjItS9JEkUcihWEtTKqR6WHvKt9cljdSFsLjdhfC2ua0tEXjoCtdmdTsXiVLX9W0eSONOugHt5j1bFziKsrZZHhnpQsKu3Lmjpfa2Zb+UqpusbabAlw246YX8w8QabKo3SkpX9obZ5Kgpqv2LhWLi3ZCEHpbEV4FTTR5Ny6aASTmGN61kUeQIVaQSMRbWSGAj63JJAAJw48BQwirrWggNMtoV5LJy3Fg7Fyh6KS5UEbHlm3TCjwTnz1uVSUKJK8s0jxtLpuirK2qV3ceUEB2svUnTYb7MVVI0YjE/PgrKdeXHVRU8k0c6dg4jDXDWBaNtJVrlT3IaHiYXOE88q6jV7RS8lF92S7LzD6iJ1EiD9r8+uDddmEcMbSSusaL1Z2CgfU4qOebZTFUwvDOgeNxZlP5EHqCDuCNwcZFw7Tz5fnX6PoZudTlhJOrIp0C3mDMBfUFC2IsLsot1wb4m8SnmjIo2FPTnZq6cFV+IgS2uVviAfkPewk5Zmk0qPSZPHIocj2iskDGWQm+7FAxjUm9rXPU3B1ExXTxczIZhmcdPTDmNCpjJXu17uB6hbAfPUMF+FvB9P59RMe+pZ0UfIEwt/ixfy/h2jyamMlZIUdx7qseY5HYKshR0B6XQW21HAfMZs2zBC6f6OoFFwXk5C6f1mIAdr9dgF9PUgH8WeDKageD2dtLSBtcWstptp0sNRLAG/cnpt0OLeXZvW5hQJLGHlq8tlBVgLu8cisPmzqV+ZG+5vfjVeG9NTt/GquSRzFLNaCIAMIhdwHkY3a24uvTfDfUVaZdRUbUSmGJqmmeUEgtLHMhJ1tbrcW222HbbAO/AeRiky+nhtZhGC+xBLt5nvcA9Tbf0xMH8TFRnNTxPP+l65UkPKpaRQI+qNK2kx3Hrd9OxHTA7Os0oqytnpZ4HR9aUMdRA3mOsFipUiwUMhBPm2a2wJxx4Qbm1eZSdebmMUY+UUjPb+yowA4dlEmcK7dPbqyY/KNBp/A3xFO3EPDQman9jmhvA7TrE7aSSiCKn0ix8qvGBc7He2AWYcLvQijf2cv7LzJ3kVNRd0hQjU4FyZKlja56KLWtgTnsRkreS3Ux5fT/23WRvxK3wwV/FVQlbAqTOFlWlLLe4tNNLJJs1x/JLov2AFugwA9C8NWwqnkrg8B5sEjK0ckxlMaBFYaYlDJJv91Iyb72Hqj4JgkiiraOobKp5HdFjeYMpZWZSqkkMQSp28w/o4NpxaJKsRz00DnyAvps4HIhZzffoalwBt5SR3JxI4cvrBAjJLExEKqnvqpk0VBUE3N25g1Nt7o9MAFzivmoQHqqalkzZ2KUjwr5muLGVwLAm7aVBUEnsBc4tUlJX1uZVkC5jNTCnWHZQHF2jGr7y28wJ73vgTl07V9bWVy1MEEurkUJncADsWQHqwQi2xGqUnthm4WrUhznNmkayg06lj6lbAn0F+pPTqcB0PAdcX5Zz2XXp1aOWL26Xtzb2vtfAzPuEaqkWIyZtUMJZViULTIfO/u3vKLXt1w48QUNHSSvm0qOZI4whZCTsxCghbgE+a1/TCPxR4oUVeKeNOeDHURy25GovoJ8gCve7Xtff5HAV48rlcADOJzI87U/J9lXWZU98H7XTZQdRfVpseu+PdXk88S1OvN6hXpUDzR+zJq0EXVh9rpZdux2IsQDti5mPFNI8lLNT0tZC1LI7IFojoYOLSghSN266hcg9j0xRzbOoag1sjQ1wlq4RAtqN9MaD+td2J3v5ewt3IXcsyKrkmFOM5qo5GhE6K0CgNGTbUCsxGxNiDY4LT8B16KWfPZlUblmjAA+ZMthgJkHE0VJU85Ia4o8SJKjUTk6kFg0bFrqp7obi+4wZz/jujrKd6eejzExva9qZwdiCCCD2IBwHVfD3MCLjO5yD/wB0P/cwDm4bqRWLRvm9QJJAXQtTLocgAkA80+YLvYjphgoPEylhiSKOjzAJGoRR7K5sFFgLk36DATPuKqeqYFoMwQpNHLG6Ujh10bOL3++t126XB3tgB4pahVrGXN6vTR2MpWnQAgi4K/bDUNO/bbDDQ8DZhLGkgzqoAdQwBhF7EXF7SnscLtVnUTLmSiGsUV6oqj2J/sgqaP1vNtvta2G7h/xIpx7NStFVI7aIVaSnKKWAA6sfhfvgKsfAlczMq57MWS2oCMErfcXHN2uPXCnJnWZUz10YkavWklh5glQMpjKyliUuSBq0ElTcaQel8aRlEOW0889TFNEJakgyfbA3O+wW+xJPTrc/TCO1G8tXnixzLTyc6lKSu5QKwbbzAHc+6BbckDvgKeUcL0mczNWmabQoJnp2YvJEbXXlnSxeM2Nl0/AdNOD/APCKQRCPLqdKGmGwqKpdJ8zb8qHdjdjtcaST0GFakQ5TnNNIrxNFVDRLyT9mGLaJlHoElAfT92+ntg9nWWTNUVQ28pd1Z5oxrHtFPIiJqe4I0FfMAFOkfeGAEiSGneWcK1VUx6Wapqjqa6ylZFWPdUsscljdiNrW6Y5cU5hJPQU0sjmSSSCdWJ73gYtsNh5oFbYdTi5NkaSXkaqihVmaSrhH2rohnkKqrJcaiJuWw9TtfF+mjooXNYJp6mmhZ44qdlASLnNEslr2JW1QOova4ubDAVuJ6MzvQQpvJLHNoHqrUUak/IuLX72PpgZNn8ddTZfQwlmqGamjlQqwMYg18wsSLdWvteyqb26Yv0QpaGmbMqKnKyXZAs0jSCNVnSKQKNrEhwQSTa9vW91Mwepy2rmOlKjRVq0kSLGxMTKyeZQG9wEdd773wGt4mAvBleZsvpZCbloEJPx0gH8wcTFRnXhl/Ok9f0q9/wDwpLfmcK/Balq6M/7RK63zIb/lghScXR5VXV9PUQu6GqM8WggENcsl7keVlK7/AD2N8c8r4erFy6grqNb1Mck7hBYs0bta4U+8NrEDez3GI0tZm4OcBx7prMu/OFyMecziPt0Gry6RQxtq20loakC9+nmOLFHkftVPWfpGoSmraiohKg+XlOqMYFIvZSyagBe4FvvbY500FIIpaasnlrJqucxyTxG+h6dFZApc3YASFdXS9xawvgiTzAZjPI1lAEwOogWKU9GHHW1132G/lOOVTmIgLrqtLGOYF76RlyhGt6atr+owPqM3pRl9PGtCrponqIzM7aiyyaQzlLBgwHmXYeUAbAYL8U5/LK2YRSiEGKmmS6xqGYK1Ntr97SutjYWFjuNr4D3wvTxwUWW662np+YWcRy0qSs5Mh3Dk3TbQt9ug3wTos4alzTOZVhadg1Oqxp7zFvKLbHub9Ol8KMmQyVdHSyJFM/Jofs+WrEcxaoKRsDc6Cxt1sL9sM6VxhzLOJBHLKVkpTy4CQ7bjYW3+Y7i4wHTibLq5corpKto41kCFKWJbrF9pH96/U91HlvvjEl1IbjUpU9RcEHfv1B2P4Y23jTjWSsy2tieiqaYCHXqnQqDaWIWG3XzX+mO2YcEpU1lRCyMi1dHFKktgVE0R03Fu9nW4NiQW9cBnvBXirVUGiM2lplv9kQARc3JVgLg3JO9xv26j6GyHOo6unjqIr6JFuNQsRuQQdzuCCOuPk/NMpmppDFPG0Ug+6wt9R6j4jbGq8JeM8NLliQyI71EK6EUCyuL+S7C+my7G47bXvgVteJhLyHKDPBFWU1XVo0sasElm5yC9iVKuGHqNS2I/LDZSNIdXMVB5jo0MWut9ibqLG3UC4+OKixiYmJgJhH8Rf9ayn/61f8Jw8YSPEb/WMq/+vT/C2AR6OgojUhky2XRNKsdHMC/mkR/tZXBfyrchhta0bbdQPeZQyNNn/KQu6S0sgVQSTofUdhudlvt6Y0Gm4pjpJI6SqkiDkrHEy7ajpUgFOq9dIYeUkfdNgUVImOaZiRIsYjrqKR2dwg0KXLC7EA+tu9sRSxxpDIuV0E0qGOV6ipk0kFSut9XQ7joCL/DDRxBKvtlUB78SzSuLHyoUhYMdvdJ02+Kt6YAeI8DBaOmLh2knqZQVYMCs0/2RBG24ufrhmzfiKVp805cjLFHT1PlcKw1RrBGLAj3S/MAU3G7G2+ACyyoslc+pOW6MQdS2blS0xl0m9msbgAXuel8eaKAx5RUo4sRKE/rMMvKj5kAn5KfTFJs/iZuRUUUElPTCd4kTVFpMYuwuCSQ7KQwa97g9rYK1j01TmMU86TRs01FeGMqY5GliVo2OogrpsymwN1C2sS2A9TpbI6gN2aqH19qht+eCPCKf6NqQ3/zNaD8uS1/zwArKMVMt0rUTLp65maF28/M1jUoQKS2q4Zd7AOpNiL46cR51PQy11CkHM9sleSmkUn3ZwA+gAWe48osdjfAab4Wk/oijv/sv8zb8sTBDgqKNKCmSN1dUjCalN1LJ5Xse41g7jY4mKjEsqzT2jL62aoihqJKLlch5VJYLJIQVYhhrVR7oa9vltgOvEVTUNStM7ELV+Q+6FvyQyIBYKoAXyjYavji3wuv+i84HosH5StjjUuoyzLWHVKqfV89UTD+6BiNC2a0YWOaa5LPnehrnYCPmFf8AzD9AMfiSLqpVUWK5jWI/xLcvT/dIH0xw4mWQRZm382magqP6X8Y1fkU/LHKtzEeztKo/kM1d7juJVLL/AOUR+GAGz5or0NJ6pBU07fO4kX8RIB8xgpVg+1SI55rS0DOrqdizUkbFvjvCw+Zv2wLMSPkylVs9PVkSH9YSp5T9OUFt8vXDRQ0C8zI5vuTQtTMf6X2iW/8A6kfTEC1Dmsy0FM0U0sYinkicJIyiz6ZIyQpA3JlH0xoiZgIMyziVklfRJSnTB/KE3FtI7/EdxfGdcH0ZmFVRW+0kj1xjvzYCWAHxZDIv1xpuXVMyZpnJplR5yadYw+y3YWu3eyglvpijxxjx4K3Lq2IUtTBpg16p49ANpIhYbm581/pjT8rP2MX7C/uGMu4rzitqsurmqIVgihgMRF782YSR8x0/7tdJUftd+2n5Of4vD/u0/wAIxUeq/LIp10zRJKvo6hh+BGF7iPwzoquDkiJICu6PCiqVPyAswPcHrbsbHDXiYIxPh+fNMhilE1Jz6QOSWWQeXtrWxYqjAA2ZRv1IucFv/wDQlL/8tUfjH/6sFfGnihqWh5SbPUkx39Ft9ofmQdP9Yntj51xFfT+ReKWX1Vgs6xufuTfZn8/Kf6pOGsHHxrh/4A8WpqHTDNeam6W+/GP6BPUf0Dt6Ed2mPozCR4kfy2Vf/cI/3NhqyfOoaqJZYJFkRuhH7iOoI7g7jCt4k/ymV/8A3GL9zYqOHBWTUFPF7aJOfK7aXqH1MyknToAsTGFJ079rXNrYSs7qOXPnriKKVhNShVmjEi3Yst9J72YgH44Y4uGpYwlXl1wswVK2lYEAnZXdVNtMi7tbv1F72YYkSmuzp5P5OGemne/dYdUhH9YoF+uIoPWRLUcSU8EaqI6Zo4wqKFUcoGR7KNgNeoY611QjZdmNVIbc+dYEt3PPaZ/ppfSf92cCPDGpc1NZWkF5Y4XKgblppnCxj+sxI+uGvi3IAsGV5JH5ndxJK47ABuY31LOw/ZtgM/rLrr1e8aFpD86iQMP7kyj6YaZoD+lIYv1cwpYx8qeBAf8AFf64G5tSmo4hanAAVp44ioHSOLlm39mO+L3AVb7bnUchFvt6mpIvfSGVVQfSwGCh2c0gDxxw983qBGB8DTqtvqbY5cMZnN+iMzRpHMcUcKohY2QvKQ2kdr9CBi3lb6qjK7n3q6omJPoJYyT+EZ/DAzL6j/Q+YSf7apgX8C0n+eA2zwqjtlFJ+wT+Lsf88TBDgOl5eWUa+lPGT9VBP78TFZYXka6YM8i9E/wTEf54XVhkOXSNvy1qUA9NTRS6rfREv9MNFSOVmGdRH78NSR/bWQf3QcC8srOZk9ZT23imiqAfgxETfhdf7RxGl+auNRBnA6qXiqh8CZQG/FZP7uK3D9DzcmzI9TFJBL+bqf7pOLfhTl3tBzCDqZKJwvzuun87YMeB9KtQmY0z9JoUB+F+Yv5asB++GHD4rcozGAfyjuum/wCsqho/7wt8r4YfB7LkqcvWOdCWo6wvGDcFXADC/wAmdrj5YB+CeYGkqK+nlFnVNZXveEsHA/tfli14VeIlZV5i0UroYpFeTTpVdBFraSACetjqvfr1wQk8Rytl2dyyKLcmp5oHqrEPb6q2n64ebU8tdnJqJmhgY0rGVDYgGxWxsbXNhe3fCN4sVSyZvVFTcBlX6qiK34EEfTDRwQ7E1/8AF1qpDBRBIXtpdiihdV9rD3jf9XBXXM6DLkoq40VbNUv7K2pZJNYA5kRuPItje3zvjY8kP8Wh/wB0n+EYQ+KMuhGSVMy0kVLO1OyyIiIpBDKHW6gagGXY/LD1kB/isH+6T/CMEX8TExMVGF/9IOtY1VNERZFiZwfUs1m/AIPxxlGPpTxT4BOZQIYmAnh1FAejg21KT2vYEHpfr1uPnCqpXjdo5FKOhKsrCxBHUHEajliYmJiKK8P8T1NC5kppTGzCzbAgj4hgQbdja439TjWG4sOYUmUzP/KpmcMcthYFgG3A7agQ1u1yO2MSxt0vCf6Posqja3NbMoJJSP1jq2+SgBfpfvioY6LjWOCrShR3qySFGhdbxrpU6nYeUrckb+Zbb3xmHHecGKozeIdaiogU/sqrs35hR9catwu9JSVkmXQU8iyCPnSTFBZybdWvc+9t90G4HTGJ+JkR/Sda3YTqD8ylx+SnBI0n/o+5eFpKibu8wT6IoI/OQ4daHICcwnrZdOrQsEIBvpjHmcn0ZnJ27BR6nGTeHHG8FNlVbBJNyZfO8RF9TF4wo0W+8GW/wuD62peFVVUmLM44db6qVmCjc8w3CEf0iC3zsPTAMfhnTitzqtrwPs0ZuWfi50qf/DUk/tDAbwufkJmmYaSRDEVS3qxLH8NKH5HD/l2UDJcjlvbmrE7uR3kYWUfIHSg+V++OXAXCfLyFoWFmqYpHa/8A3i2T8EC/XAZRkgLmlQHeKhq5D8z7Vb/hxytbI0Qe9NXm39WEAfm+OPCczLBXzd46PlA+nOkjT/CWwb4foub+hKe19U807D4CUf8ADC2Ir6EoqYRxog6IoUfQW/yxMdsTGmXzl4rA0+c1DDYSxflJCY2/O5xV8P8AKufTZqO4o7gfENrH5x4ZP+kHl9qmmm7PEyH5o1x+Un5YqeAsgNbURN0kpzcetmUfuY4jXHLwFmtmbj9anf8AJ4z/AJYbeCMkNDxBWQ2sk0Jli9CpkU2H7JLL/Vwm+FFKabPRA3VOdEf6oP8A6L4eM98YEind48vkmjhZovaT5Re4DhW0EWLKOrC+kbdMENUfAUC5k1eCQ7xlGTbSSbAse9yotbp364wrjPgqpyupLRiQRaiYZ0uLA9AWX3WA27X6jrjXpvGehFH7QGJkNwKfbmah2NrgL319LdLnbGacJV2Z5pmLvFUSQ6yGmdCdEaDZQFPlJtsoO5NyfvHAKuR8MT1j+UER3vJO+0aD7zM7bbdbXucavkfDMVRmObUjFlitTAaGs1o1Gmx/qjfDBxotDUo2XVU8icmJah5CR5VU6QWZgQSS3S3fttgJmeW+yZvTDWWjrqQ0ryH7zqoCsbW3No+nqcB+5pwNRU8VbBTTu1U9I45Ukus2NnFhbYnR+Bvh74KzBZ8vpZE6NCn0IADD6EEYD5dkEsL1VTPJBAJZ4pDY6lWOFVUDUwQLqse1gDb5VvDN+Q9Zl5O1PMXi36xS+ZLetjf8cUPeJiYmCJjDv+kAacTwBY7VJXU7ja6bhAexNwbHqAtu+244+f8Ax6zAPmEcYA+yhFz3JYk2+QFvxOJVjNMTEwycBcGPmVVyg2iNRqle19K9BYH7xOw+p7WxGhTgTwrqMwCTErHTa7MxJ1MFPm0Cx+K3JG9+tsat4iTGSry6mQamEzVRA62gQlR/WY6cOOU5XHTQRwRDTHGoVR8u59SepPck4RMvRa7M6+VpCiBf0fAwIDatLPOUP6wsSD/yxWRbLONKt5limyyaG7KrPzUdEvvclfh+8YUcv4VjzSqzpGJVTPGEkAvpkjEgJt3G5BF9w3brhlm4dfLg9W2YVUsUKvI8UzqwchCFBIAN76bfIYSck4jShyiRTUCGtlC1oubGTVJ5UHc60iFx6SDtfALeeeFU1JIFnqqONWuVeSVkuB1sClyRcbC/UY2DwpyGlp6INSyifmm8koBXUy3FtJ3ULvYHfcnvgjxNw9DmtDoOwdRJE9t0Yi6t+BsR3BIx8/cJcb1OVSuI7MpJEkT30kja+24I6XHUde1h6+ieLeHfboUgZgIjKjTDuyIS2kftMFHyvglXzCOGRugRGPyABP8Alj5speOqmednqcxqae+6mJWZAb9NCutlA9Ax+B77DxNnrjh+SZ5EkkkpwhkjPlcyWTUuw66r2sLegtgMt4Vy8DIMzmb77Qxr80ZG/fIPwwf8JqTm5hA33aSgX+1KWf8AdK34Yq8Q0/svDFLH0aplWRh8DqkH4AIMNPgLlZWjlqG6zSBQf6MY0j+8WH0wGn4mJiYqM38eMq5mXLKBvBKpP7LXQ/mV/DGa+C9TozeEfrpIn9wt/wAON/4mycVVJPAf52NlHwJHlP0ax+mPmngGcw5rSE+UidUYemo6CP72IsaRn2VGj4npZwLR1TbHtrKGNx+JVv62BnEvh3mUtHLV1VQS6rzPZFDFVXqVAB0AqN7BT06k742iuymKYxmVA5icSRk/dYdCPxxcxTXxpj6M8EKEJlSOBvLJIxPrZtA/JMKPjXk1EUFVA8QnExilRCLsd76lHR1I3Ntwd+2HTwuqDHkcDhGcqkrBFtqa0khAW9hc9BiFZ14nUlYMwrtFNK8dSkaCRYnYaV5TeUqLbsliDizOldXUFZUyxyRPTSwz06srgKI0KyBNQBtpAc2+8MNNbwPDLPGXrsxgmrNUiw80+WwDOuykLpvaxbtYXx1yfIqWlIqmzSpnhDmArJNrjZ2OjQwAN9z+49MB7qOK6mVIJKSKedqoLMqqUESKoVZIndvcAe5uBc6rX2tilXQ1GXTUeYVAjXrTVQhJKLE7XhO4vaMkKevurvvj94KMlFUVmUa9Bs0tFIwv5WB7HrpPmt3KyYZo8tdMuFPmTtVNICkrpGTsSbEkLsEFvOQOl8A0g4/cIvAucvTyHK6tryxC9NIek8P3SP6SgWI9B3sTh6xUTHy94oZoJ81qmHRX5Y//ABgKf7wOPqHHyx4j5byM0q0tYGUuPk9n/wCK30xKsWfD7w+kzOVhqMcMY88lr7keVVHcnqfQfMX3rgvgSnyxGWHUzSW5jubltN7bDYDc7D16nAnwZyOSmyxeYNLTOZQO4VgoW/xIW/yIw9YFAeN+I/YqKWYbyW0RL3aRtkAHffe3oDhVpMiraSkgpKekjmOkSTTSTcu0rNqcAi7k3AGoWsLWN+lHPs+FXUvWG5oMtYBGA1B52ZVMlh7ywhtXxtt72CXCXFFSjCN3SrpbvpqiRFJGsYu5mjO9h01WF7gn3hgKHHtVVTU9Hlk3LFVVygSmFiyiNDcsbqCD0J2t5Gt6DnVeItHE/LQ69CtGhSgYsoAAhF5HBPLsb7Wa4tptuD/StXVVRr6bSstVMaSiMg2SNFZpH3BFzpt0O7SC3TBM8d1yZbVJLIvtcNRHBzlAsFk0kPstthcA6e42uMBpvDucCpgWULKt9jzYjGxItc6T2Pa1xj5lbI5azMZoKddTvPLbsANbXJPYAd/8yBjaOBZ6umzCWhqapqpWg56OwNwVkMbqLkm1x622BFr4V6PhDNcuzOdqKFJVn1hZXIKKrsGBbzBgykC43vbYHbAOPA3hTDRwSLUCOpeW2rVGCqgD3V1XNrkm+19thbHPjPg9TQ0uXUwYRyVKg7k6IwZJJDf0HQX76Rh8plYIoc6mAAZrWubbm3a53tjpioxLx+qAHoqZB7qswUfEqqAf2SMavwpkopKKCn7xxgN8W6ufqxJxnFTl/wCkOJzfzRUSoW9Lr5lH/iP/AHGxoVFxlSyO0RlWKZZDHypiI5CRa1lJuwYEMCL3BHyxFG8TExMVEx86eK2RGgzQVCC0crCdD/SVgZB89Xm+TjGzcW8ax0asoIM9l0qyvoBdtKl3C6VUbtuQSFNsA8wkoc4gFFLUrJPuySxxPGCy31NFrurAA2IDNtv8RFPJr4xFzS6rGVDa2IAsehJOw6480GaQzgtDLHKAbExurAH0JUnCVHAoTWymXkyNT06updIVh8mpgAQJJNJIkI2DINhfVagzKVZ56lIohHIka655hCFCa9tSJIjeZmN9QO9rbYqPHEfhBRVlSah+ZG7byCNgA59TdSQT3KkX+e+FSqzWb9OrSUjNFT0URRYkJ0E8vbUOjXkkRN79L9d8Nv8ADmUpJIvsbpGGJ0TTMDpF2CuINLEbDyg2JA6nCPxDwBmntz1tFqQ1A1m0qpJHrA1xvcgGx7qT0HcYiuld4o1YizR0kXTDNHFTtoXy3eRSelmJSPV5r7nbbbBXiTjiopkoSnLVZp05oEY31RwO3yu0jG436b9b1KzwtaHJmpVdGrJZBMV1Aayn3E1WvpUnfuSegOwTLstzDMqmjp6ikaCKldWkcxulwoRSWLbFisSqAvck9OgFjVVGcQzVMQVK3L6ljTlBYunXQbnc7bdj0sNRwxwcb1WY00Iy9ESSQlJ5HNxTMB5vIRdieqHoe/Q2REGYZNUVUcdI8vOkLQSqrMoP2gVgFUhjpk3RrbgfVqzLJaykMebU0ISZ0DV1GpJV+7Ff6Q6kC5BuRfzagNZxwbEaSnpZJpzNFvBVlSTE4ta7gABSdtJPQAXuFOO/DHGbiUUOYqIqwe43SOoHZoz0ue6+vQDdVXBUzZsIUpZn5Lq6zzlxqRGILRGMCwlIIAfoVF12LANOa5Vl9UFy2aTXLHGGQFyZkA2Dhzvq6He9x1BGAbMZ/wAa+HHtuZUdRpBiFxUAkC4TzRi3U6iSpt2x5h4hq8pIjzDVU0d7JWoCWQdhMouf64vf4k7M+Z8aUdPAtRJUR8pxdCrai/7IFy306d7YqDQGM/4l4jkr5HoaByI1H8cqlBKxr95Et70hFxt/zK8Kyor81RiElo6G1yosKqoHooJAjVum5+pHTrwXnlMs8NJFDJRusbKaaUMrEkBi4+69tBGu5Y36AdSvMFZUZZHFJFCJcsMa/ZxC8sI3PMP+01atTW7/ACuw3i8x1NScuoI1ilqrS18ypZlQWNn76je5U92A++cMXHXGxpytHRqJq6baOMAER3++3YW6gH0udhhFoOJ4cmNRTzLN7XfmSTFdQqCUbYFrFYxI2zb6rMdibCAhkXG1FUtltOtPLFy6hhDodTp5aWUvtchw/mA3uCbnvzzbPKJYc1iWmZmMUE7CVzpcssIX3CGXQXQ7Hck7gYS8mpHoEy3MZY3MXOkvYb22CkXsPMNRF+unDBwplf6WqswaJXWB6RYEdwBZ1EIjva4veHUQCbD5jAGc08QDA2XVYp4QahQszWYsEflu6qb7ednbe/uj4317Hzn/AAVzaoamoZaZ1jgawcx2ULfcmQbMFF7WP4nH0WMClbjTjcUaSJFHJNUCIyBUjZ1QbhXkI6LcH4nSfnjrlHH9FM8cK1MckrgDyqwVmtchSRpubGy6r7W3ti5xHG1RRVKUrKZWidEKsNmsRa46G5+hOEfiDiWlbLYoaYFaqOSFYKXT9qksbKQrJsQLAgt0IJsTfFFj9By0VKqmQpV5jWoJ5Yz5lEjMzKhI+6gYA26sSO2LeVcNwU+bPDp5yy0yzkznnOjxyBVOt7tYg3AvsU2tgfVcN1NRJTmrrannyyM0a0ir7PTNGGPmJBBZbFLkgkkjexOLvhjWmSeuMztNULLyjPyysbRxeVApA0A6i7FQb73xBoOJiYmKhN8RV/1fns4oTIVqwhI2I+yLkeblatmsR7wvsMBOIeL4JpKVaGGeoWjqVZnpoCyKqo6siMLA7MBYbW74LeLmbPFQGNFkAmZY3kQG0aFlDlm6DUDoHrqwa9qjompKSKBuXJqROWAQmgXuw62O923369cFJuVcV0lRNJ7WJ8vnkkIUF56fmoLCMuQVQvby7m+wsbWwz5xl9BQQyVcsStyxfXJeWQnoqhpCzXJsBv3x4zLh2pmplhlkinvUXk5kalTAWbydAS4SwDrpOqxv1JTsq4QaPM/YJJiaeINWUqOC2tjpRdVzuISL6dr3v3OIOdbX1kVC5lyyQfzkkpmQgRmczuAvvBiGKtsDsCfdth/z/jOKmgikRWneosKeKP3pSRcW9FtYluwOKfFOZpRxXmmZw3LSOK2uSYqSJF0j3jIpA9ATc2wA4H4RkpCtVUIw0rJyomfWKSHdtAPVpGJA6bKG37ELY8N3rBJPmMn8akUCLlbClsSy8s38zAm5Y9bW+OLVDxDVUM8dPmTRyRzWWGqjUoNf6kgJIVm6gjY/jZliztdJLKylWiVhsbNLosPoXAJxQzox1kEsDwNKrCQFdhvGwFg33XOzpe3zG+Khhx+YzSTjCqylfZamJ6otZaOcEASX2VJSSArr3O9xv8cFKLgOpkQPU5lWrO/mkWCULGpP3UUqbBenxtfAV+JOA5YZzXZUwiqOssJ/k5h1O2wDH6Ane6nc9eDuKaOsqS8kC0+ZKvLkSQWew6hSbah9NQHXaxx7n8Nmj+2pa2qWqHSSeUyq4/UdSLFfkNuu+AmYrTZi602ZR+xZgu0U0bWVyDsYpOjC/wDNsdQOw3vaKKcJU1QWr4lWyNWzWaRSVCkqbKCbOCdS6QABuS17A+8x8PoaPXVUUNMkq3c89ZHRQBduWFP2Z2JuAbdsDo+Ka/KCEzJDVUo2WriF2UduYP8AnY/FzgnmnjBRqFWm11kzjyRQq19/UkbfEAEj0wA7gLN5vaOZbmU1dGKg6JTKKeQABg7NYqGW2x6FdIvpJx04g48aqmFLlMa1FQpN6ggGOC9wWDEEE2uL9Ow19MVYODq/MR/HmWhpOvslPYFv2yNvne/7KnGhZLkUFJEIqeNY0HYdz6k9SfiSTgAvBXAkdAGkZjNVS7zTvuzE7kC+4W/1PfsAWrxSyPomELvGA1pFVioa9iNQ2vpPT0wE8Rc5nhjp0pGtVTTqkSkXDCx16r9FC7k9rDArh/gGgqlkknJr5w5SWeRmsXUDUEAICqpOkW9DigXNAayB6mpM8YkgepilLkU8CKRyIzHco7FbO4dd7m1+2icMvqpIGMQhLRIzRqoUIWUFhYdLE4zqPLaelr4KaWpaTLnDvTxyTDlxyxOAUYn31B91WNg21id8aRxBmS09LPMxsI42a/yBt9SdsApPxpU17tBlsfLMbFZ6mdfLEQSNKKPffa/oARfrtyPhrDFAxqK+ucRqTIROygXuWOhQetyd73v3xc8NIJoKSlgMGmM0wlabUN5HIOnT717MSSfQWwdhoY6fnpSlBPMWn0yOzXYhV1EXLBLhRYbDtgECjzCTKIqWSmaary+pBWKFkUSI7gtFpIANpDfYja97E7YNZXks8MorquHn1dQ6xsFK8ukiJ3Audwq31ML3O17EsaXGMxqpsuyx5gtRqWad4mClDGje5cbMzElRa4ABtbBKq8JYJdPOqayezAkTTl1YA7qVsNiNtrEeuIAWa54yu1Jk7vIixiNhDHrjpQzkyOGBvJIQdlv5bNb0GicO5FHR00dPEDpQdT1YndmPxJJJ+eLGXZXFTxiOGNI0HRUUKPy7/HFrFRMTExMBRzzJ46unlp5RdJVKm3UX6EfEGxHxGEuj4izGhPIqaOSsiiUWqqcEsy9iUbqwHXSfx640LEwCjw5VUdUtZLBOZFqN5Yje8VowhHLO4JsSdvMfW2FfPqgRNkz5Z/GWAmih1OTrUoAS7HeynzEbWsRt2JeI3D0VOsmZQtJHWBkCMrEhySFEZQnSVa9j+PwPn/q1qanlyVVZynRGRIqWJEjiVxZkUm5It5SfTbpiKJcPcERuDU1ExqqmXZpxsoW/mjiFrLGbFbrYsCbEXwxvNMmoldWqZVRR91CUDE2/rvv02GEuu4GzNGElPmPMZdgs0YS4CuoGqPsNZIGm17HsLWafxDeCUx5jC1G2gCPUdcUjjUW0ygW3Gmwbfr9aGMcQpYkowN7nYbjmmMH8tXyx2kzkfcQszGVVGy3eO/lv21aWIPoMSnr0Z47qOY0TFiLHToKa1J67M/T4HH5+koEBYdLJKSF2tKSA/wCRJPYXwRTzul9shaJoBJGyo4WQEBwfeQ9GjkHUHsSPRhhRzahXKKqnEdRNFRVGpJObI7xxMpRksTcprAZOttzfYYfpsxcFwIydEiKeu6tpuwsPuljceinHitpnnE0LjSvlKNpDKQeoZWuDZlIK9CpXcE7BTGXiRCwqQRKsgRlbUDd2kiKnVvoW4sOoHYDEzjLKGeKRZkjkjkdC9t7MwUI1xupIK+YW2sb2wg1UdHS1cM+WukrwuTVUlNKTrUqys8cZYglLk6V7H4Xw38N5zRy08skJaWOKFI5AQCSqKeqG3msxBBG9tr7YKCRU+YUjGOkk9rpwxjMNWDrjP6nMW50lbFS4KaWG4uL9cr4op8uLCpy1st1m5kRBJE3feSIbfBSLD4YcKjNER3IQlgqMzKBdoyWGoW3YJ5iR132vqF5LUTEm0fuSWZDa0kbdGVjbcA3I9VZe6tghONM+bXnq+ZDlyi8VMNQecD+clC+bR6IPn8T4oUrcuLGlD1lCNxFr1uqG+loJPvgAbxNuO1wQxdGy26gzvdo2JjlHkYLt7x6f0T91gBcdhzzbM4oY5VL8jRGZtYVbWBJcgHZiG94dfOP1gcFIcfElNVZtHWLOwpqWlaWXmEhYpGJj06W91yvUDqQLbnd5q6wGemJqFSOVWCwFPNKzLcG972VbkjT8zhZ4Jk5cJq6pGM+aTAhFjYgKdolPUKoS7ksehPUjBXjPiQQtHBTRrNXyXEC2B5YIs0jn7qAf2rW9bALo8shlzlI4YkEGWwEWVRpWaVgwAHQFVGrboTjxxYz12Yew6r0cEaT1YVSWJBcrFtudfkbSBey7b7G1QNR5HARNOzzzHXJuzyTSHqVjBNrnboO1zgPkGWZrLNVzxBKJKqUPrnTXMFVdKKI76RYD73riA9xBxFRTUEclRNLTRStdFBZJHCsRp0AFirAbrbowvY4Fx8Rz5hPJ+jaZadgqxy1lSoDhTdlCxe83UlS23ywFzSb9EZpDPV1HtrSqFdpISHhQkgPGVugAIN1Fmt0ve+Gabxgo+aqwrPOCDqeOGQ2t7oAKhmJPyA337ED/AAxwjDRIdN5JnOqWeTeSRj1JPp6KNh87knMINdxpXzlBQ5dOo1Au9VohuvdVDMSC3S9jYdBfcWH4kzaMFpMsjkFukNUCw+jLv9MVDtiYAcHcVJWw39yeOyzxFSrRv3BDb262Pe3bcA/gJiYmJgJiYmPxmABJNgO5wCN4vwxihWdigkp5o5Y9TAFiGUsgudyyjp8B6YPyQw1qUtSkrBEYTIyOVDAg+V7GxF7XB7rb1wEyOCKXM6s1VnqY2Hs4exCwMqlWiB2uW1B2G9xbYbYXJcgnWTMo6AxGjQ6ZKWYM0bM0euYRkbxkal2G1z2sMFaJnmVwymGWZ9HIkEitr0i/QAnupJG3ewx6zuSlZFhqjEUnOhUkIs5PQC/U+lt/TCRHnVQ9CtPUZJOadolTRHIjkLYBRpYq6kADruD8cW6bxDjqEUplddIsb+W0CFVdLrsddgV3HwwFWGFchm0t5sunZtMhF3p3IF1J6tG4QWPW4F/VvGTQZjVhpIZI6OjkVEg58SyzGNVCrtsul93sxJ8xtsd+HHee1FRTIJ6CWnoxPCaiSR0LcsONX2aEtbpc32w2ZlBDWzRQvTl4VVaiGpQoU1IyEBSLkXuPgy3t02gXkyrMIa11jzJJqiSMMY6ikdY2WPbysh0CxffTv5hfFDinjeuSmq4amnVPsSiz0r81FkN767HVGGUgDULg7732eauuaqBFDUIrwTBJgyahsRrQ3FwdJuCO9vmJURcirMiwRCOdSamoZ9JXlgCMEEWYEG1ri3mPzozT9BCqGX1eXwc+CGNVMMUywNFMpDFnYi5v0NtzsQd74KZtwLmNXJzxFRUUx35kMs4l/rMlkb6g4rZtn9JR1ntOVEy2v7bDTozQmMXJk1L5Edeotsd723uw5/U1jK7hPbsvqFVlFOeVURKQD5bW5gPXrq37DEHDLMrzylQDXRVYRdKq2qNwNtlYIo7Dr6DHKn40zGskkp6ekEE8Mi815pPJFt7pAuZNVmIIAFiD1F8UcqzqOlaGoo6qaakaZIKmnqXZngMhsjDV5ks2xG4Pa/YRNUZvVSNX0cCRygvDI0MinmLGxADxydWUjZgdx2HYHGLgKpl5nOzSa7n7RKdI40uVFwQQ3VbdbX6nrgRxTwlXJEoaobMaSF1eWBgiTFV306wPOLWYqbE2GCNLx/Rwl5JadoK9kUOJoRA0xUDZZGulttgX9MWuM8rgagq6gFKSeqgCtJK4FwALKSrMvmUafJe+3W2AD574wiSNY8qhkqJnUeYRMRFftpA8zD090ep6YF8M8O1M0zprhpakeeaaYpPXHUBuo92FSpAFunS5OCeW8bwezUxkpa+hiSzK0MbGFha1mKgllPXdQehv6njx7TTSRNSVlEATacTMUcr93TfSdQ32bbzfDAWMk4NpoEleldXqiGBqZSJpNe48xJ2sdio09CMG0NRHTXYJPUBbkL9kjN6AnVpHa5v0xVjzmgh1us1LHrOp2DxrqPqxB3PxOFen43RQ1PlnPzKYsSGdiYor9A0pAGlewFyel8VF2DxQijlEFfDJQyt7vNKtGd7bSLta/cgD44ZKPnmeRmeFqZgphChte4F7tfSVvciwJOrrtuC4Z4GKc6WvMdVU1G0jFbqE2tGobbSDv0F9vTAum4dzHL5pRl4jko7gpTzyG4J3cRtY6AD2Ykbn5kpmqZaXMOfSOGflMolUrIliCGWzC3oCNJ6YmbxvTlZ1kkFPBGddPFErl7e6RfzDSL7L1sPTdYzbjOocGknympDzoygJNHZhbzaZAQAQN/XviJ+mWSKKGCOjhuELtL7TOi/rnUwVt+u7Hf4YC1lUwbPpHRWQS5ejurKVa/NIUsp3BC7WO+HrAHhjhCOj1vreaeWxlnlN3e3QegUdlH54PYImJiYmAmOdTTrIjI6hkcFWU9CCLEH4EbY6YmAzlPDFI6xdcbVlM8Sxh5ZRzKYx6imgjS2gqQvlOq+5vfD1lOTxU0QihQIgJNrkkkm5JJJJJPUkk4uYmAmPEUKqAqgKB0AFh+WPeJgOFdRiWN42uFdSptsbEWNvphMj8OpKNf8ARlZLAAN4ZQJomPrZiCpPcg4esTAIdNkGcSKWlrKelZwC4p6cMxNgBd3NrgAC49Nsesl8MI3jjfMmkrKi135srvGp9FW4Ww6bjfD1iYAVmRp6SklLKkcCRsWVVCra3QAWG/S3ckYx6q4ulosvytIZW58KmWeFTcco+6JQOnlYKAel79bY2PiHhyCui5NQpdNQawZl3HTdSD3wCzXwxpnpDS04FLG7o0pjQFnVTfSWY362Nze1uhwUj8SmDMs2eGGYQCSERc8LdZZ45I5AtwQCyLYXve+3pc9n2bz5FFDHTUnPpFtzJmkOsyOx1XsNixIOogi7W7YbZeCKNqRaRoFMCe6u9wf1gw8wbrdr3Nz64Xc28KOZC0MeYViRtb7ORxMmxBWwazCxAPvdsQCMx8RyRzJqdKzL53CaAg5sD2sYpUa4LXBINxfex6DC1lk9BBmX2VFJVxyFRHC8biWmb7y6JBoK33Bv5fXbfTc88LqKrJeVGEjACR42KGS3dwPKTfe9sNFJTCNERb2RQoubmwFhcnqduuA6gYCTcEUTQ8o00OkKVF41JF77hiCb3N7+uDmJioWKXwzy2NQoo4GsttTIGY7WuSepPrg/l+XxwRrFEoREACgdgOnXc/M74sYmAmJiYmAlsTExMBMTExMBMTExM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2292" name="AutoShape 4" descr="data:image/jpeg;base64,/9j/4AAQSkZJRgABAQAAAQABAAD/2wCEAAkGBhQSERUUExQWFRUWGB8aGBgXFxwcHhwhICAdIxogICEeHyYgISEjHhwhHzEiIycpLCwsHSAxNTAqNiYrLCkBCQoKDgwOFA8PFCkcFBwpKSkpKSkpKSkpKSwpKSksKSkpKSkpKSkpKSkpKSkpLCkpKSkpLCkpKSwpLCwpLCwsKf/AABEIAO4A1AMBIgACEQEDEQH/xAAcAAACAwEBAQEAAAAAAAAAAAAFBgAEBwMCCAH/xABQEAACAQIEBAMFBAQKBggHAQABAgMEEQAFEiEGEzFBByJRFDJhcYEjQpGhFVJysRYkM0NigpKissElNFNzwtEIF1Vjk7PS00RUdHWDlKMY/8QAFgEBAQEAAAAAAAAAAAAAAAAAAAEC/8QAGBEBAQEBAQAAAAAAAAAAAAAAAAERQTH/2gAMAwEAAhEDEQA/ANxxMDc64kpqNdVRMkQ7ajufko8x+gOExvFWWpJXLKCap7c2T7OMfU/uJU4DRccKuujiXVI6Rr6uwUfiSMZvUUGbT/63mMNGpdU5VKupwz+4pb3lJvt5iMCKLhPLX0uy1FZK0kCqamUrqWdQ6uNO9tOrZt7owwU8Zl4sZZDfVVI5HaMNJ+agj88Cf+uJZf8AVKCtqPiIrL+I1fuwtZZmsS0scsJooCZYg5pKQyyQq8crFWLhi76lUbDy2NxvgxFnFUWoqiaSYxaISzQSRqF1yuoeeG/mWaPQLi+gh7C4xBd/hfnMv8jlSxj1nmH7rocVqmvzwq7yVGW0qR25hLE6L2tqvqAO46+o9cBqJY7rI7D2xPY1gZn+0J58kcgFzdgVQhuu174/Ja9/43K0biGrbnK7EMsnIqV0lQpJH8XK7EC/L2vgCbUWYvT+0yZ7EsG32kMKMu7BfeUD7xt8MeZ+F5BfnZ7V7TLTnSHT7RraV2Y9dQ36fHbBN6EVNBX8uJzBUVStGgjZSyfxcSELYMAzK56Due+Ak3C9fKj02gFlmnfmyhwraYYYYJAVB+0ILOO2pW9MBKzg+lSo9nmzPM3e25DtoDaS4QtpKhygLBb3I+Yvxj4Myt5Y4zU5gxkCWcudCmRQ0aM/LsrspBCk9x6jDRQyVeqVPZHtVsJ2kawWMNTorod9QlWRNIFrENe+xxSyvJ6tESlNM1pZaSdptSaYxElPzVbfVrDQaQACDqBvscAHo+A8nljEqy1ZQwyTXMnRYm0yX8vUNtbFvL/C7KpjCI3qvt4TOn2n3AUBvtsbyLt8/THGl4GrY1EaJpWanjVr6SIneSL2kMAwJUrFqsOpdt98Gcoo6yjmiL0rziNaiLVDy1FpJYpEYK8gIW2pbXJGn64CjWeFGWRTQwtPVJJOWEYEvUqupt9FhYevwxUqOBctiQP7fmCA8y2l2Y/ZOEk2WInyuQPzG2+D/F2VVctYKiJAY6UQlQQS7/aa5uVY2F0CodQN9wLY5ZPRzCUoYJV9mjrQXZfLIZpleLlm/muoJNunQ74BfjySkCRvHn1bGsrFYzJKw1EWvswU28w3O2433wXj4PrASIs+kLB+XpdVc69OrRvIfNp81rXtvjlXwNBAEkp5ZGnyqOmiCxM1pQHDRtYeS5dDdrDyHfy4F1VJUxTvy9bGZ6plO9xNBTTxqR+2HUj/AHeAPRZTngvysypZwDbzxAbjqDoQ7/C+Pf6S4gi96lo5wP8AZyFCf7Tj92FXOfZjGwy4oIeVTFzF05sfOkXVb+c0R+a/m3W+PdRxfJFSSvznieeseoUkttGsMUyxj0DM8cdunma+AZ/+smti/wBZyepUDq0J5o/JbfnjvSeNOXsdMrTU7ek0TD/Dqxc4vzSfm0yU1RyeZFPLflCRW5YjKhrg2U6jvdfncjHHOOKkK5fzoYniq0Ly8xdWheWrXF9veYDfAMWV8U0lTbkVEMhPZXUt/Zvf8sFMY7T5RQZhyj+iZEaRFd2ppFXla5ZY1ut0BH2RYkKbDt696PIpItP6OziRL+7BVjUB9oYwDcWUmQFANNyQbYo1vExnH8Ocyov9foObGOs9IdQHqStzb6lMNHDfHVHXD+LzKzd428rj18p3PzFx8cEH8TExMBkeYZfTQ8QyNmEStHVKhpnkF0DgKpU38vUHr0uvTVh9z2UxzUag6YZJGhdBsDqicp+DIAP2sCPGSgEmUTki7R6XU9wQ6gkf1SRihxBx3QNRww1CGslmjjf2eIamLFQy3t7pvv11egOIpaoKKf7OaANIVioedGtzrEUzJzFA6sppx80kb0w25PwbKklFKxCLTcxJVY+8qGYUrC1xsJGO5Gzeu2KlHFnNSirElPlVOAFRdIkkCjoALaRYdrKRiynhBFKQ1bV1VY3o8hVPoo3H9rAU6aalpI4oqvNoXSnZGijjVFKmM7X0l3a48p6fTAt+LshjeMxrNO0bkxiNJLAly6qASisquSyqwOknbD7l/h7l0H8nRw/NkDn8XucL/idGsBy2WwSCGtRpNIsFHZjbsLHAVIONFDB6XI6pmF9LtCqEaizGzWYgFmY9fvH1xdXi3N2FosnCDtzKlBb6eXD+MfuKjPxmfEDdKSij/bkZv8L4nJ4hb7+XR/ISH/I4cMzz+np/5aZENrhSbsbmw0oLs1zsAAbnA1szq6kqsEL0yG5aaoRSbfdCRCTVc9byBbAHYk7FADlPEB/+Mol+URP70x+foHPv+0aYfKBf/bw18P5o8gkjm08+B9EmkWDA7xuASSA6EG1zYhhc6cF8EZ9/B/Pv+0oP/wBdf/Rj8OQZ9/2lT/8A66/+3jQsTAZ5+heIB/8AHUh+cVv3R4/fYeIV/n6B/mrj/gGNCwPz/NxS00s5Uty1LaQbFj2F+1zYX+OATfauIl/msvk+TOP3sMfg4iz5fey2B/2J1H73OLU3iSOdBZLQctmqyQS8DBggVh1AWS4c2NgQdhvgjwRxgayMCZVjnZRKqA7NE+8bKfvaQQjejqbgAjEUuScY1gGmbIZCLkkIyuLkEE2EZ3IJF/QnFZPEGjiLGbKqunLoUY8jbSQAR1XayqNh90emNUxMUZLV8ZZNVLEhq6mm5URhAGtSY20akdtL3BCLvcHbrgxnSUGZCFYa6nVY1CBA6308yFmsCwI8kRS1vvfDf88Z6dGpIVCqZpKmJYxYEsbm49SLdfmMGa/wuyya+qkjF/8AZ3j/AMBAxADoeD5YKiKZ6WOqCJGFkjnKPGVLs+lSFDqzP0Lb7XGBlPl1REXEkGmomq1qvKpK/wAjNKsd+h5c0ZU26l7/AHtyreDkcW9HWVdKfRZLr+HlJ+rY/DR59Se5NT16D7si8uT8dhf5scBUyZoI4YVy6otPUinimdbOFZlkkaVgQQZiqSA3P6tx0xWz7IqN6KpqKyy1FLLJGKmECJ5WW3LJC+UudQU7dQSCo6dTxpRuPZa+mlyuVpBIHC6RzAdpFkCjf+kykEXBJGPPFOUwmpyehjYywvLJPIWbXzejF3PRtV336bntgG7w0apOWwNVuzyuC1394KT5AT1J02NzvvviYaBiYqAnF+a0kNM4rXVYZFKEG92uNwoHmJt6dOuMZ4OzqfL3l9iy6SrjdiUnaCVJCvZSwVhb5AXO/wAAZ4jyeOsrc1NbJKHo4uZTorBV5egm4uDe7ab2tufw/cqyWSjyuGvGZzUpeINIrrz0ctugVGPvEfP6C+IrpW+Kecfcyto/i0E7/uC4F/w7zaX+Ukqob/dgy4MfxdgfzwvzeL+aG4FUbdjyYQf8Bt+OP2g4pzuruYJauUL1MS7D4HSth8sFH0oc5qmAgkzJbneSpYU6AfsqST9CflhsqvCmqlpzFJm1Q+tQJFkHMjJ67BmvYHob32vjK6nj7NoHKSVNRG46rIAGHzDLfBjgvPq7M6taWauq1V1YloiotYXOqwFgel/Uj1wGp+EmZvLlwSQ6mp5Hg1frBCNP4KQPpixxbxJPGJVpQv8AF0EtRIwuFUm+hR3coGYk7KANiWGDHDXDkVDTrTwg6FubsbsxJuSTtuflgFmvCM0lRUyfZSRsokihkvoacIqAyge8iiNSB6uxtcAisgo4bWryyOelINaoEjyaru8otzFZj3DqCoNgpRBsotjv4byxz1VVU+0S+0SACakk25RFr2B3Kg7LsCoOk74/cuyieOdJ5KGR5UJIMQoohupWxIk5jCzdC1rgG2wxxqVknzeJhTmnmjVGclgSY9XmZiPIRoDQgKXJMgLadAxFNvEmTxsrVGvkTRIStQpsVC3az9nj6ko1x1Isd8EMmrGlp4ZHXQ7xozL+qWUEjffYm2Mz4+4nlmeFdJhy573qG2DkdHAvdgh+0RLEyaQbFd8NHhxmUTQtDEH0R2dWkZSWErSEmy30jUrWUkm1r4ocMTExMEVM2rGihkkSNpWRSwjX3mtvYfE9vjhRreK0zCjeNKSsZJ4yoZI4za4sCG5ui6nfc7Eb4N8W8RSUaI6wiRGbTI7SFFi28rOQjkLfYtaw2vhJzKjhaRKqaaBXZxIkOWlmkqGU3F2DAOLjduWLDqwGCj7xU8UcdRmEEa108RidIgXeW4sVCpfWStrnfTe2q2+EWfhSWCCmcqaVY6hVSX2qQy6GezHlKWhjcRhmchiDpPl9L9fmXljrJ5TEK9Ud0gW8sUNlW5mJukAurMEVWLyMAcD5+G6s1UFEytUUdJEhZaVUUOJA/ms8u7SWdWe+wL2AvcwPnD2V1s1JDOcwmWWSNX0vFAyDULgFRGrdCL2YG98HOHc3kl50c6os0DhH5d9DXVXR1vuAVYbG5BBFz1KHW5Tm885aOSpijaQWRjFEsaXG32dQ5Nl76Dc/PD9w9kHsyyapXnklfW8kgUMbAKg8oA8qKo6bm574ozvM8pqc1zicxVAp0y8rGjaNbBnUlmVTtqvcaidrLbptYzvwnrnF4s2qGbuJnkAJ+BRth8NJxZ47yI0LVGZU9dJSFwvNQRLKsjDypZWIAJ+N7XJ23wiZT4hZ7Vhlpy0pX3mSCPy36XJXSCcQXf4I5zTe8a2QD71NXX/uONR/LE/hRm1P/OZgPhUUCuP7YN/ywv1/H+cU0pSaonjkG+mREHyNiliPiNsdYvGnM1/nkb5wp/kBgonX+JmYTxmGehhqEPZ6Wb8bahY/EWOOXh9XRUEvtVXBWkoGWJVp25UIb3jd2v3I+pvcm+C3DHiHmGYPyRXUlNI2wDQnUf2CboT8L3+GLed8Fyx5jQwSZjWuahJQZeaQVZFBAQdgT1Fz23wRqmR57DWQrPA4eNuhsQQR1BB3BHocTGOcFRVsC1MVDeeFKp1EnTUQqAkAX9B3xMUw0eKHBdRWVVMaUFTJG8NRLcBRHqQjV3PVrAdcc/GDgyaaipxSqXWluDEu5K6QqkDuVC2sN7MbYZPEPOqiGBIqRWNRUyCJHCkrHq6uxsQLdr/PexxnWRVVVQ5pTK9fJUQTQvNKZC+nQol1NZmbb7PUrCxII27YgyRlsSDsRsR6Y2/wT4oRqN6JSiVKF3iD9H1bg7bnSdiBvpt9A3EnEyVssMlTlailnkWOObVpqCG91rqe48wVgQQDYnrgTn3h3FFV8mgr45KhW8sLtolDDcBZB5C49LocFAeO81rJqoivULNEujSECgC5ItbqDckNc3GNr8HMmpY6BJoCHllA5z/eDDrH8Ap6Dv73fGbV3EzMFpc9pZCVFo6gLonT4/qyL626/wBI4r0WU1tATV5XUCqg+80Iubek0J8wP0Nut1wH0diYy3hLxzinZIqqJopWIUNEC6MSbDyi7gk7Ws3zxqV8VlMKHiRTgxRNbzB3QN3tJDKpF/QnTcdyB6DDXPUKis7sFVQSzMbAAbkknoAMZbxfn5q2iTmKkcrBlRtNkiFzzZPvB2Cs6qCCqRkGzPYAkOrH2ssS3njYMjMCoZJxYAuurUrlbA20g7WFsP8A4Rz6ZZY7gaog1la6sVllVmA+5bUsfTzaNV2vfCrlsgdkBjpx7QZGIZSdPLSXli3M0glhIpAABF9t8Ecp4lnYQFJI4zIC4WIJEhkVmAV9NroTEqeYnaqU9VBxFbPiYqZVmaVEMc0Zukihh9ex+I6EdiDi1fFQp5zxjItS9JEkUcihWEtTKqR6WHvKt9cljdSFsLjdhfC2ua0tEXjoCtdmdTsXiVLX9W0eSONOugHt5j1bFziKsrZZHhnpQsKu3Lmjpfa2Zb+UqpusbabAlw246YX8w8QabKo3SkpX9obZ5Kgpqv2LhWLi3ZCEHpbEV4FTTR5Ny6aASTmGN61kUeQIVaQSMRbWSGAj63JJAAJw48BQwirrWggNMtoV5LJy3Fg7Fyh6KS5UEbHlm3TCjwTnz1uVSUKJK8s0jxtLpuirK2qV3ceUEB2svUnTYb7MVVI0YjE/PgrKdeXHVRU8k0c6dg4jDXDWBaNtJVrlT3IaHiYXOE88q6jV7RS8lF92S7LzD6iJ1EiD9r8+uDddmEcMbSSusaL1Z2CgfU4qOebZTFUwvDOgeNxZlP5EHqCDuCNwcZFw7Tz5fnX6PoZudTlhJOrIp0C3mDMBfUFC2IsLsot1wb4m8SnmjIo2FPTnZq6cFV+IgS2uVviAfkPewk5Zmk0qPSZPHIocj2iskDGWQm+7FAxjUm9rXPU3B1ExXTxczIZhmcdPTDmNCpjJXu17uB6hbAfPUMF+FvB9P59RMe+pZ0UfIEwt/ixfy/h2jyamMlZIUdx7qseY5HYKshR0B6XQW21HAfMZs2zBC6f6OoFFwXk5C6f1mIAdr9dgF9PUgH8WeDKageD2dtLSBtcWstptp0sNRLAG/cnpt0OLeXZvW5hQJLGHlq8tlBVgLu8cisPmzqV+ZG+5vfjVeG9NTt/GquSRzFLNaCIAMIhdwHkY3a24uvTfDfUVaZdRUbUSmGJqmmeUEgtLHMhJ1tbrcW222HbbAO/AeRiky+nhtZhGC+xBLt5nvcA9Tbf0xMH8TFRnNTxPP+l65UkPKpaRQI+qNK2kx3Hrd9OxHTA7Os0oqytnpZ4HR9aUMdRA3mOsFipUiwUMhBPm2a2wJxx4Qbm1eZSdebmMUY+UUjPb+yowA4dlEmcK7dPbqyY/KNBp/A3xFO3EPDQman9jmhvA7TrE7aSSiCKn0ix8qvGBc7He2AWYcLvQijf2cv7LzJ3kVNRd0hQjU4FyZKlja56KLWtgTnsRkreS3Ux5fT/23WRvxK3wwV/FVQlbAqTOFlWlLLe4tNNLJJs1x/JLov2AFugwA9C8NWwqnkrg8B5sEjK0ckxlMaBFYaYlDJJv91Iyb72Hqj4JgkiiraOobKp5HdFjeYMpZWZSqkkMQSp28w/o4NpxaJKsRz00DnyAvps4HIhZzffoalwBt5SR3JxI4cvrBAjJLExEKqnvqpk0VBUE3N25g1Nt7o9MAFzivmoQHqqalkzZ2KUjwr5muLGVwLAm7aVBUEnsBc4tUlJX1uZVkC5jNTCnWHZQHF2jGr7y28wJ73vgTl07V9bWVy1MEEurkUJncADsWQHqwQi2xGqUnthm4WrUhznNmkayg06lj6lbAn0F+pPTqcB0PAdcX5Zz2XXp1aOWL26Xtzb2vtfAzPuEaqkWIyZtUMJZViULTIfO/u3vKLXt1w48QUNHSSvm0qOZI4whZCTsxCghbgE+a1/TCPxR4oUVeKeNOeDHURy25GovoJ8gCve7Xtff5HAV48rlcADOJzI87U/J9lXWZU98H7XTZQdRfVpseu+PdXk88S1OvN6hXpUDzR+zJq0EXVh9rpZdux2IsQDti5mPFNI8lLNT0tZC1LI7IFojoYOLSghSN266hcg9j0xRzbOoag1sjQ1wlq4RAtqN9MaD+td2J3v5ewt3IXcsyKrkmFOM5qo5GhE6K0CgNGTbUCsxGxNiDY4LT8B16KWfPZlUblmjAA+ZMthgJkHE0VJU85Ia4o8SJKjUTk6kFg0bFrqp7obi+4wZz/jujrKd6eejzExva9qZwdiCCCD2IBwHVfD3MCLjO5yD/wB0P/cwDm4bqRWLRvm9QJJAXQtTLocgAkA80+YLvYjphgoPEylhiSKOjzAJGoRR7K5sFFgLk36DATPuKqeqYFoMwQpNHLG6Ujh10bOL3++t126XB3tgB4pahVrGXN6vTR2MpWnQAgi4K/bDUNO/bbDDQ8DZhLGkgzqoAdQwBhF7EXF7SnscLtVnUTLmSiGsUV6oqj2J/sgqaP1vNtvta2G7h/xIpx7NStFVI7aIVaSnKKWAA6sfhfvgKsfAlczMq57MWS2oCMErfcXHN2uPXCnJnWZUz10YkavWklh5glQMpjKyliUuSBq0ElTcaQel8aRlEOW0889TFNEJakgyfbA3O+wW+xJPTrc/TCO1G8tXnixzLTyc6lKSu5QKwbbzAHc+6BbckDvgKeUcL0mczNWmabQoJnp2YvJEbXXlnSxeM2Nl0/AdNOD/APCKQRCPLqdKGmGwqKpdJ8zb8qHdjdjtcaST0GFakQ5TnNNIrxNFVDRLyT9mGLaJlHoElAfT92+ntg9nWWTNUVQ28pd1Z5oxrHtFPIiJqe4I0FfMAFOkfeGAEiSGneWcK1VUx6Wapqjqa6ylZFWPdUsscljdiNrW6Y5cU5hJPQU0sjmSSSCdWJ73gYtsNh5oFbYdTi5NkaSXkaqihVmaSrhH2rohnkKqrJcaiJuWw9TtfF+mjooXNYJp6mmhZ44qdlASLnNEslr2JW1QOova4ubDAVuJ6MzvQQpvJLHNoHqrUUak/IuLX72PpgZNn8ddTZfQwlmqGamjlQqwMYg18wsSLdWvteyqb26Yv0QpaGmbMqKnKyXZAs0jSCNVnSKQKNrEhwQSTa9vW91Mwepy2rmOlKjRVq0kSLGxMTKyeZQG9wEdd773wGt4mAvBleZsvpZCbloEJPx0gH8wcTFRnXhl/Ok9f0q9/wDwpLfmcK/Balq6M/7RK63zIb/lghScXR5VXV9PUQu6GqM8WggENcsl7keVlK7/AD2N8c8r4erFy6grqNb1Mck7hBYs0bta4U+8NrEDez3GI0tZm4OcBx7prMu/OFyMecziPt0Gry6RQxtq20loakC9+nmOLFHkftVPWfpGoSmraiohKg+XlOqMYFIvZSyagBe4FvvbY500FIIpaasnlrJqucxyTxG+h6dFZApc3YASFdXS9xawvgiTzAZjPI1lAEwOogWKU9GHHW1132G/lOOVTmIgLrqtLGOYF76RlyhGt6atr+owPqM3pRl9PGtCrponqIzM7aiyyaQzlLBgwHmXYeUAbAYL8U5/LK2YRSiEGKmmS6xqGYK1Ntr97SutjYWFjuNr4D3wvTxwUWW662np+YWcRy0qSs5Mh3Dk3TbQt9ug3wTos4alzTOZVhadg1Oqxp7zFvKLbHub9Ol8KMmQyVdHSyJFM/Jofs+WrEcxaoKRsDc6Cxt1sL9sM6VxhzLOJBHLKVkpTy4CQ7bjYW3+Y7i4wHTibLq5corpKto41kCFKWJbrF9pH96/U91HlvvjEl1IbjUpU9RcEHfv1B2P4Y23jTjWSsy2tieiqaYCHXqnQqDaWIWG3XzX+mO2YcEpU1lRCyMi1dHFKktgVE0R03Fu9nW4NiQW9cBnvBXirVUGiM2lplv9kQARc3JVgLg3JO9xv26j6GyHOo6unjqIr6JFuNQsRuQQdzuCCOuPk/NMpmppDFPG0Ug+6wt9R6j4jbGq8JeM8NLliQyI71EK6EUCyuL+S7C+my7G47bXvgVteJhLyHKDPBFWU1XVo0sasElm5yC9iVKuGHqNS2I/LDZSNIdXMVB5jo0MWut9ibqLG3UC4+OKixiYmJgJhH8Rf9ayn/61f8Jw8YSPEb/WMq/+vT/C2AR6OgojUhky2XRNKsdHMC/mkR/tZXBfyrchhta0bbdQPeZQyNNn/KQu6S0sgVQSTofUdhudlvt6Y0Gm4pjpJI6SqkiDkrHEy7ajpUgFOq9dIYeUkfdNgUVImOaZiRIsYjrqKR2dwg0KXLC7EA+tu9sRSxxpDIuV0E0qGOV6ipk0kFSut9XQ7joCL/DDRxBKvtlUB78SzSuLHyoUhYMdvdJ02+Kt6YAeI8DBaOmLh2knqZQVYMCs0/2RBG24ufrhmzfiKVp805cjLFHT1PlcKw1RrBGLAj3S/MAU3G7G2+ACyyoslc+pOW6MQdS2blS0xl0m9msbgAXuel8eaKAx5RUo4sRKE/rMMvKj5kAn5KfTFJs/iZuRUUUElPTCd4kTVFpMYuwuCSQ7KQwa97g9rYK1j01TmMU86TRs01FeGMqY5GliVo2OogrpsymwN1C2sS2A9TpbI6gN2aqH19qht+eCPCKf6NqQ3/zNaD8uS1/zwArKMVMt0rUTLp65maF28/M1jUoQKS2q4Zd7AOpNiL46cR51PQy11CkHM9sleSmkUn3ZwA+gAWe48osdjfAab4Wk/oijv/sv8zb8sTBDgqKNKCmSN1dUjCalN1LJ5Xse41g7jY4mKjEsqzT2jL62aoihqJKLlch5VJYLJIQVYhhrVR7oa9vltgOvEVTUNStM7ELV+Q+6FvyQyIBYKoAXyjYavji3wuv+i84HosH5StjjUuoyzLWHVKqfV89UTD+6BiNC2a0YWOaa5LPnehrnYCPmFf8AzD9AMfiSLqpVUWK5jWI/xLcvT/dIH0xw4mWQRZm382magqP6X8Y1fkU/LHKtzEeztKo/kM1d7juJVLL/AOUR+GAGz5or0NJ6pBU07fO4kX8RIB8xgpVg+1SI55rS0DOrqdizUkbFvjvCw+Zv2wLMSPkylVs9PVkSH9YSp5T9OUFt8vXDRQ0C8zI5vuTQtTMf6X2iW/8A6kfTEC1Dmsy0FM0U0sYinkicJIyiz6ZIyQpA3JlH0xoiZgIMyziVklfRJSnTB/KE3FtI7/EdxfGdcH0ZmFVRW+0kj1xjvzYCWAHxZDIv1xpuXVMyZpnJplR5yadYw+y3YWu3eyglvpijxxjx4K3Lq2IUtTBpg16p49ANpIhYbm581/pjT8rP2MX7C/uGMu4rzitqsurmqIVgihgMRF782YSR8x0/7tdJUftd+2n5Of4vD/u0/wAIxUeq/LIp10zRJKvo6hh+BGF7iPwzoquDkiJICu6PCiqVPyAswPcHrbsbHDXiYIxPh+fNMhilE1Jz6QOSWWQeXtrWxYqjAA2ZRv1IucFv/wDQlL/8tUfjH/6sFfGnihqWh5SbPUkx39Ft9ofmQdP9Yntj51xFfT+ReKWX1Vgs6xufuTfZn8/Kf6pOGsHHxrh/4A8WpqHTDNeam6W+/GP6BPUf0Dt6Ed2mPozCR4kfy2Vf/cI/3NhqyfOoaqJZYJFkRuhH7iOoI7g7jCt4k/ymV/8A3GL9zYqOHBWTUFPF7aJOfK7aXqH1MyknToAsTGFJ079rXNrYSs7qOXPnriKKVhNShVmjEi3Yst9J72YgH44Y4uGpYwlXl1wswVK2lYEAnZXdVNtMi7tbv1F72YYkSmuzp5P5OGemne/dYdUhH9YoF+uIoPWRLUcSU8EaqI6Zo4wqKFUcoGR7KNgNeoY611QjZdmNVIbc+dYEt3PPaZ/ppfSf92cCPDGpc1NZWkF5Y4XKgblppnCxj+sxI+uGvi3IAsGV5JH5ndxJK47ABuY31LOw/ZtgM/rLrr1e8aFpD86iQMP7kyj6YaZoD+lIYv1cwpYx8qeBAf8AFf64G5tSmo4hanAAVp44ioHSOLlm39mO+L3AVb7bnUchFvt6mpIvfSGVVQfSwGCh2c0gDxxw983qBGB8DTqtvqbY5cMZnN+iMzRpHMcUcKohY2QvKQ2kdr9CBi3lb6qjK7n3q6omJPoJYyT+EZ/DAzL6j/Q+YSf7apgX8C0n+eA2zwqjtlFJ+wT+Lsf88TBDgOl5eWUa+lPGT9VBP78TFZYXka6YM8i9E/wTEf54XVhkOXSNvy1qUA9NTRS6rfREv9MNFSOVmGdRH78NSR/bWQf3QcC8srOZk9ZT23imiqAfgxETfhdf7RxGl+auNRBnA6qXiqh8CZQG/FZP7uK3D9DzcmzI9TFJBL+bqf7pOLfhTl3tBzCDqZKJwvzuun87YMeB9KtQmY0z9JoUB+F+Yv5asB++GHD4rcozGAfyjuum/wCsqho/7wt8r4YfB7LkqcvWOdCWo6wvGDcFXADC/wAmdrj5YB+CeYGkqK+nlFnVNZXveEsHA/tfli14VeIlZV5i0UroYpFeTTpVdBFraSACetjqvfr1wQk8Rytl2dyyKLcmp5oHqrEPb6q2n64ebU8tdnJqJmhgY0rGVDYgGxWxsbXNhe3fCN4sVSyZvVFTcBlX6qiK34EEfTDRwQ7E1/8AF1qpDBRBIXtpdiihdV9rD3jf9XBXXM6DLkoq40VbNUv7K2pZJNYA5kRuPItje3zvjY8kP8Wh/wB0n+EYQ+KMuhGSVMy0kVLO1OyyIiIpBDKHW6gagGXY/LD1kB/isH+6T/CMEX8TExMVGF/9IOtY1VNERZFiZwfUs1m/AIPxxlGPpTxT4BOZQIYmAnh1FAejg21KT2vYEHpfr1uPnCqpXjdo5FKOhKsrCxBHUHEajliYmJiKK8P8T1NC5kppTGzCzbAgj4hgQbdja439TjWG4sOYUmUzP/KpmcMcthYFgG3A7agQ1u1yO2MSxt0vCf6Posqja3NbMoJJSP1jq2+SgBfpfvioY6LjWOCrShR3qySFGhdbxrpU6nYeUrckb+Zbb3xmHHecGKozeIdaiogU/sqrs35hR9catwu9JSVkmXQU8iyCPnSTFBZybdWvc+9t90G4HTGJ+JkR/Sda3YTqD8ylx+SnBI0n/o+5eFpKibu8wT6IoI/OQ4daHICcwnrZdOrQsEIBvpjHmcn0ZnJ27BR6nGTeHHG8FNlVbBJNyZfO8RF9TF4wo0W+8GW/wuD62peFVVUmLM44db6qVmCjc8w3CEf0iC3zsPTAMfhnTitzqtrwPs0ZuWfi50qf/DUk/tDAbwufkJmmYaSRDEVS3qxLH8NKH5HD/l2UDJcjlvbmrE7uR3kYWUfIHSg+V++OXAXCfLyFoWFmqYpHa/8A3i2T8EC/XAZRkgLmlQHeKhq5D8z7Vb/hxytbI0Qe9NXm39WEAfm+OPCczLBXzd46PlA+nOkjT/CWwb4foub+hKe19U807D4CUf8ADC2Ir6EoqYRxog6IoUfQW/yxMdsTGmXzl4rA0+c1DDYSxflJCY2/O5xV8P8AKufTZqO4o7gfENrH5x4ZP+kHl9qmmm7PEyH5o1x+Un5YqeAsgNbURN0kpzcetmUfuY4jXHLwFmtmbj9anf8AJ4z/AJYbeCMkNDxBWQ2sk0Jli9CpkU2H7JLL/Vwm+FFKabPRA3VOdEf6oP8A6L4eM98YEind48vkmjhZovaT5Re4DhW0EWLKOrC+kbdMENUfAUC5k1eCQ7xlGTbSSbAse9yotbp364wrjPgqpyupLRiQRaiYZ0uLA9AWX3WA27X6jrjXpvGehFH7QGJkNwKfbmah2NrgL319LdLnbGacJV2Z5pmLvFUSQ6yGmdCdEaDZQFPlJtsoO5NyfvHAKuR8MT1j+UER3vJO+0aD7zM7bbdbXucavkfDMVRmObUjFlitTAaGs1o1Gmx/qjfDBxotDUo2XVU8icmJah5CR5VU6QWZgQSS3S3fttgJmeW+yZvTDWWjrqQ0ryH7zqoCsbW3No+nqcB+5pwNRU8VbBTTu1U9I45Ukus2NnFhbYnR+Bvh74KzBZ8vpZE6NCn0IADD6EEYD5dkEsL1VTPJBAJZ4pDY6lWOFVUDUwQLqse1gDb5VvDN+Q9Zl5O1PMXi36xS+ZLetjf8cUPeJiYmCJjDv+kAacTwBY7VJXU7ja6bhAexNwbHqAtu+244+f8Ax6zAPmEcYA+yhFz3JYk2+QFvxOJVjNMTEwycBcGPmVVyg2iNRqle19K9BYH7xOw+p7WxGhTgTwrqMwCTErHTa7MxJ1MFPm0Cx+K3JG9+tsat4iTGSry6mQamEzVRA62gQlR/WY6cOOU5XHTQRwRDTHGoVR8u59SepPck4RMvRa7M6+VpCiBf0fAwIDatLPOUP6wsSD/yxWRbLONKt5limyyaG7KrPzUdEvvclfh+8YUcv4VjzSqzpGJVTPGEkAvpkjEgJt3G5BF9w3brhlm4dfLg9W2YVUsUKvI8UzqwchCFBIAN76bfIYSck4jShyiRTUCGtlC1oubGTVJ5UHc60iFx6SDtfALeeeFU1JIFnqqONWuVeSVkuB1sClyRcbC/UY2DwpyGlp6INSyifmm8koBXUy3FtJ3ULvYHfcnvgjxNw9DmtDoOwdRJE9t0Yi6t+BsR3BIx8/cJcb1OVSuI7MpJEkT30kja+24I6XHUde1h6+ieLeHfboUgZgIjKjTDuyIS2kftMFHyvglXzCOGRugRGPyABP8Alj5speOqmednqcxqae+6mJWZAb9NCutlA9Ax+B77DxNnrjh+SZ5EkkkpwhkjPlcyWTUuw66r2sLegtgMt4Vy8DIMzmb77Qxr80ZG/fIPwwf8JqTm5hA33aSgX+1KWf8AdK34Yq8Q0/svDFLH0aplWRh8DqkH4AIMNPgLlZWjlqG6zSBQf6MY0j+8WH0wGn4mJiYqM38eMq5mXLKBvBKpP7LXQ/mV/DGa+C9TozeEfrpIn9wt/wAON/4mycVVJPAf52NlHwJHlP0ax+mPmngGcw5rSE+UidUYemo6CP72IsaRn2VGj4npZwLR1TbHtrKGNx+JVv62BnEvh3mUtHLV1VQS6rzPZFDFVXqVAB0AqN7BT06k742iuymKYxmVA5icSRk/dYdCPxxcxTXxpj6M8EKEJlSOBvLJIxPrZtA/JMKPjXk1EUFVA8QnExilRCLsd76lHR1I3Ntwd+2HTwuqDHkcDhGcqkrBFtqa0khAW9hc9BiFZ14nUlYMwrtFNK8dSkaCRYnYaV5TeUqLbsliDizOldXUFZUyxyRPTSwz06srgKI0KyBNQBtpAc2+8MNNbwPDLPGXrsxgmrNUiw80+WwDOuykLpvaxbtYXx1yfIqWlIqmzSpnhDmArJNrjZ2OjQwAN9z+49MB7qOK6mVIJKSKedqoLMqqUESKoVZIndvcAe5uBc6rX2tilXQ1GXTUeYVAjXrTVQhJKLE7XhO4vaMkKevurvvj94KMlFUVmUa9Bs0tFIwv5WB7HrpPmt3KyYZo8tdMuFPmTtVNICkrpGTsSbEkLsEFvOQOl8A0g4/cIvAucvTyHK6tryxC9NIek8P3SP6SgWI9B3sTh6xUTHy94oZoJ81qmHRX5Y//ABgKf7wOPqHHyx4j5byM0q0tYGUuPk9n/wCK30xKsWfD7w+kzOVhqMcMY88lr7keVVHcnqfQfMX3rgvgSnyxGWHUzSW5jubltN7bDYDc7D16nAnwZyOSmyxeYNLTOZQO4VgoW/xIW/yIw9YFAeN+I/YqKWYbyW0RL3aRtkAHffe3oDhVpMiraSkgpKekjmOkSTTSTcu0rNqcAi7k3AGoWsLWN+lHPs+FXUvWG5oMtYBGA1B52ZVMlh7ywhtXxtt72CXCXFFSjCN3SrpbvpqiRFJGsYu5mjO9h01WF7gn3hgKHHtVVTU9Hlk3LFVVygSmFiyiNDcsbqCD0J2t5Gt6DnVeItHE/LQ69CtGhSgYsoAAhF5HBPLsb7Wa4tptuD/StXVVRr6bSstVMaSiMg2SNFZpH3BFzpt0O7SC3TBM8d1yZbVJLIvtcNRHBzlAsFk0kPstthcA6e42uMBpvDucCpgWULKt9jzYjGxItc6T2Pa1xj5lbI5azMZoKddTvPLbsANbXJPYAd/8yBjaOBZ6umzCWhqapqpWg56OwNwVkMbqLkm1x622BFr4V6PhDNcuzOdqKFJVn1hZXIKKrsGBbzBgykC43vbYHbAOPA3hTDRwSLUCOpeW2rVGCqgD3V1XNrkm+19thbHPjPg9TQ0uXUwYRyVKg7k6IwZJJDf0HQX76Rh8plYIoc6mAAZrWubbm3a53tjpioxLx+qAHoqZB7qswUfEqqAf2SMavwpkopKKCn7xxgN8W6ufqxJxnFTl/wCkOJzfzRUSoW9Lr5lH/iP/AHGxoVFxlSyO0RlWKZZDHypiI5CRa1lJuwYEMCL3BHyxFG8TExMVEx86eK2RGgzQVCC0crCdD/SVgZB89Xm+TjGzcW8ax0asoIM9l0qyvoBdtKl3C6VUbtuQSFNsA8wkoc4gFFLUrJPuySxxPGCy31NFrurAA2IDNtv8RFPJr4xFzS6rGVDa2IAsehJOw6480GaQzgtDLHKAbExurAH0JUnCVHAoTWymXkyNT06updIVh8mpgAQJJNJIkI2DINhfVagzKVZ56lIohHIka655hCFCa9tSJIjeZmN9QO9rbYqPHEfhBRVlSah+ZG7byCNgA59TdSQT3KkX+e+FSqzWb9OrSUjNFT0URRYkJ0E8vbUOjXkkRN79L9d8Nv8ADmUpJIvsbpGGJ0TTMDpF2CuINLEbDyg2JA6nCPxDwBmntz1tFqQ1A1m0qpJHrA1xvcgGx7qT0HcYiuld4o1YizR0kXTDNHFTtoXy3eRSelmJSPV5r7nbbbBXiTjiopkoSnLVZp05oEY31RwO3yu0jG436b9b1KzwtaHJmpVdGrJZBMV1Aayn3E1WvpUnfuSegOwTLstzDMqmjp6ikaCKldWkcxulwoRSWLbFisSqAvck9OgFjVVGcQzVMQVK3L6ljTlBYunXQbnc7bdj0sNRwxwcb1WY00Iy9ESSQlJ5HNxTMB5vIRdieqHoe/Q2REGYZNUVUcdI8vOkLQSqrMoP2gVgFUhjpk3RrbgfVqzLJaykMebU0ISZ0DV1GpJV+7Ff6Q6kC5BuRfzagNZxwbEaSnpZJpzNFvBVlSTE4ta7gABSdtJPQAXuFOO/DHGbiUUOYqIqwe43SOoHZoz0ue6+vQDdVXBUzZsIUpZn5Lq6zzlxqRGILRGMCwlIIAfoVF12LANOa5Vl9UFy2aTXLHGGQFyZkA2Dhzvq6He9x1BGAbMZ/wAa+HHtuZUdRpBiFxUAkC4TzRi3U6iSpt2x5h4hq8pIjzDVU0d7JWoCWQdhMouf64vf4k7M+Z8aUdPAtRJUR8pxdCrai/7IFy306d7YqDQGM/4l4jkr5HoaByI1H8cqlBKxr95Et70hFxt/zK8Kyor81RiElo6G1yosKqoHooJAjVum5+pHTrwXnlMs8NJFDJRusbKaaUMrEkBi4+69tBGu5Y36AdSvMFZUZZHFJFCJcsMa/ZxC8sI3PMP+01atTW7/ACuw3i8x1NScuoI1ilqrS18ypZlQWNn76je5U92A++cMXHXGxpytHRqJq6baOMAER3++3YW6gH0udhhFoOJ4cmNRTzLN7XfmSTFdQqCUbYFrFYxI2zb6rMdibCAhkXG1FUtltOtPLFy6hhDodTp5aWUvtchw/mA3uCbnvzzbPKJYc1iWmZmMUE7CVzpcssIX3CGXQXQ7Hck7gYS8mpHoEy3MZY3MXOkvYb22CkXsPMNRF+unDBwplf6WqswaJXWB6RYEdwBZ1EIjva4veHUQCbD5jAGc08QDA2XVYp4QahQszWYsEflu6qb7ednbe/uj4317Hzn/AAVzaoamoZaZ1jgawcx2ULfcmQbMFF7WP4nH0WMClbjTjcUaSJFHJNUCIyBUjZ1QbhXkI6LcH4nSfnjrlHH9FM8cK1MckrgDyqwVmtchSRpubGy6r7W3ti5xHG1RRVKUrKZWidEKsNmsRa46G5+hOEfiDiWlbLYoaYFaqOSFYKXT9qksbKQrJsQLAgt0IJsTfFFj9By0VKqmQpV5jWoJ5Yz5lEjMzKhI+6gYA26sSO2LeVcNwU+bPDp5yy0yzkznnOjxyBVOt7tYg3AvsU2tgfVcN1NRJTmrrannyyM0a0ir7PTNGGPmJBBZbFLkgkkjexOLvhjWmSeuMztNULLyjPyysbRxeVApA0A6i7FQb73xBoOJiYmKhN8RV/1fns4oTIVqwhI2I+yLkeblatmsR7wvsMBOIeL4JpKVaGGeoWjqVZnpoCyKqo6siMLA7MBYbW74LeLmbPFQGNFkAmZY3kQG0aFlDlm6DUDoHrqwa9qjompKSKBuXJqROWAQmgXuw62O923369cFJuVcV0lRNJ7WJ8vnkkIUF56fmoLCMuQVQvby7m+wsbWwz5xl9BQQyVcsStyxfXJeWQnoqhpCzXJsBv3x4zLh2pmplhlkinvUXk5kalTAWbydAS4SwDrpOqxv1JTsq4QaPM/YJJiaeINWUqOC2tjpRdVzuISL6dr3v3OIOdbX1kVC5lyyQfzkkpmQgRmczuAvvBiGKtsDsCfdth/z/jOKmgikRWneosKeKP3pSRcW9FtYluwOKfFOZpRxXmmZw3LSOK2uSYqSJF0j3jIpA9ATc2wA4H4RkpCtVUIw0rJyomfWKSHdtAPVpGJA6bKG37ELY8N3rBJPmMn8akUCLlbClsSy8s38zAm5Y9bW+OLVDxDVUM8dPmTRyRzWWGqjUoNf6kgJIVm6gjY/jZliztdJLKylWiVhsbNLosPoXAJxQzox1kEsDwNKrCQFdhvGwFg33XOzpe3zG+Khhx+YzSTjCqylfZamJ6otZaOcEASX2VJSSArr3O9xv8cFKLgOpkQPU5lWrO/mkWCULGpP3UUqbBenxtfAV+JOA5YZzXZUwiqOssJ/k5h1O2wDH6Ane6nc9eDuKaOsqS8kC0+ZKvLkSQWew6hSbah9NQHXaxx7n8Nmj+2pa2qWqHSSeUyq4/UdSLFfkNuu+AmYrTZi602ZR+xZgu0U0bWVyDsYpOjC/wDNsdQOw3vaKKcJU1QWr4lWyNWzWaRSVCkqbKCbOCdS6QABuS17A+8x8PoaPXVUUNMkq3c89ZHRQBduWFP2Z2JuAbdsDo+Ka/KCEzJDVUo2WriF2UduYP8AnY/FzgnmnjBRqFWm11kzjyRQq19/UkbfEAEj0wA7gLN5vaOZbmU1dGKg6JTKKeQABg7NYqGW2x6FdIvpJx04g48aqmFLlMa1FQpN6ggGOC9wWDEEE2uL9Ow19MVYODq/MR/HmWhpOvslPYFv2yNvne/7KnGhZLkUFJEIqeNY0HYdz6k9SfiSTgAvBXAkdAGkZjNVS7zTvuzE7kC+4W/1PfsAWrxSyPomELvGA1pFVioa9iNQ2vpPT0wE8Rc5nhjp0pGtVTTqkSkXDCx16r9FC7k9rDArh/gGgqlkknJr5w5SWeRmsXUDUEAICqpOkW9DigXNAayB6mpM8YkgepilLkU8CKRyIzHco7FbO4dd7m1+2icMvqpIGMQhLRIzRqoUIWUFhYdLE4zqPLaelr4KaWpaTLnDvTxyTDlxyxOAUYn31B91WNg21id8aRxBmS09LPMxsI42a/yBt9SdsApPxpU17tBlsfLMbFZ6mdfLEQSNKKPffa/oARfrtyPhrDFAxqK+ucRqTIROygXuWOhQetyd73v3xc8NIJoKSlgMGmM0wlabUN5HIOnT717MSSfQWwdhoY6fnpSlBPMWn0yOzXYhV1EXLBLhRYbDtgECjzCTKIqWSmaary+pBWKFkUSI7gtFpIANpDfYja97E7YNZXks8MorquHn1dQ6xsFK8ukiJ3Audwq31ML3O17EsaXGMxqpsuyx5gtRqWad4mClDGje5cbMzElRa4ABtbBKq8JYJdPOqayezAkTTl1YA7qVsNiNtrEeuIAWa54yu1Jk7vIixiNhDHrjpQzkyOGBvJIQdlv5bNb0GicO5FHR00dPEDpQdT1YndmPxJJJ+eLGXZXFTxiOGNI0HRUUKPy7/HFrFRMTExMBRzzJ46unlp5RdJVKm3UX6EfEGxHxGEuj4izGhPIqaOSsiiUWqqcEsy9iUbqwHXSfx640LEwCjw5VUdUtZLBOZFqN5Yje8VowhHLO4JsSdvMfW2FfPqgRNkz5Z/GWAmih1OTrUoAS7HeynzEbWsRt2JeI3D0VOsmZQtJHWBkCMrEhySFEZQnSVa9j+PwPn/q1qanlyVVZynRGRIqWJEjiVxZkUm5It5SfTbpiKJcPcERuDU1ExqqmXZpxsoW/mjiFrLGbFbrYsCbEXwxvNMmoldWqZVRR91CUDE2/rvv02GEuu4GzNGElPmPMZdgs0YS4CuoGqPsNZIGm17HsLWafxDeCUx5jC1G2gCPUdcUjjUW0ygW3Gmwbfr9aGMcQpYkowN7nYbjmmMH8tXyx2kzkfcQszGVVGy3eO/lv21aWIPoMSnr0Z47qOY0TFiLHToKa1J67M/T4HH5+koEBYdLJKSF2tKSA/wCRJPYXwRTzul9shaJoBJGyo4WQEBwfeQ9GjkHUHsSPRhhRzahXKKqnEdRNFRVGpJObI7xxMpRksTcprAZOttzfYYfpsxcFwIydEiKeu6tpuwsPuljceinHitpnnE0LjSvlKNpDKQeoZWuDZlIK9CpXcE7BTGXiRCwqQRKsgRlbUDd2kiKnVvoW4sOoHYDEzjLKGeKRZkjkjkdC9t7MwUI1xupIK+YW2sb2wg1UdHS1cM+WukrwuTVUlNKTrUqys8cZYglLk6V7H4Xw38N5zRy08skJaWOKFI5AQCSqKeqG3msxBBG9tr7YKCRU+YUjGOkk9rpwxjMNWDrjP6nMW50lbFS4KaWG4uL9cr4op8uLCpy1st1m5kRBJE3feSIbfBSLD4YcKjNER3IQlgqMzKBdoyWGoW3YJ5iR132vqF5LUTEm0fuSWZDa0kbdGVjbcA3I9VZe6tghONM+bXnq+ZDlyi8VMNQecD+clC+bR6IPn8T4oUrcuLGlD1lCNxFr1uqG+loJPvgAbxNuO1wQxdGy26gzvdo2JjlHkYLt7x6f0T91gBcdhzzbM4oY5VL8jRGZtYVbWBJcgHZiG94dfOP1gcFIcfElNVZtHWLOwpqWlaWXmEhYpGJj06W91yvUDqQLbnd5q6wGemJqFSOVWCwFPNKzLcG972VbkjT8zhZ4Jk5cJq6pGM+aTAhFjYgKdolPUKoS7ksehPUjBXjPiQQtHBTRrNXyXEC2B5YIs0jn7qAf2rW9bALo8shlzlI4YkEGWwEWVRpWaVgwAHQFVGrboTjxxYz12Yew6r0cEaT1YVSWJBcrFtudfkbSBey7b7G1QNR5HARNOzzzHXJuzyTSHqVjBNrnboO1zgPkGWZrLNVzxBKJKqUPrnTXMFVdKKI76RYD73riA9xBxFRTUEclRNLTRStdFBZJHCsRp0AFirAbrbowvY4Fx8Rz5hPJ+jaZadgqxy1lSoDhTdlCxe83UlS23ywFzSb9EZpDPV1HtrSqFdpISHhQkgPGVugAIN1Fmt0ve+Gabxgo+aqwrPOCDqeOGQ2t7oAKhmJPyA337ED/AAxwjDRIdN5JnOqWeTeSRj1JPp6KNh87knMINdxpXzlBQ5dOo1Au9VohuvdVDMSC3S9jYdBfcWH4kzaMFpMsjkFukNUCw+jLv9MVDtiYAcHcVJWw39yeOyzxFSrRv3BDb262Pe3bcA/gJiYmJgJiYmPxmABJNgO5wCN4vwxihWdigkp5o5Y9TAFiGUsgudyyjp8B6YPyQw1qUtSkrBEYTIyOVDAg+V7GxF7XB7rb1wEyOCKXM6s1VnqY2Hs4exCwMqlWiB2uW1B2G9xbYbYXJcgnWTMo6AxGjQ6ZKWYM0bM0euYRkbxkal2G1z2sMFaJnmVwymGWZ9HIkEitr0i/QAnupJG3ewx6zuSlZFhqjEUnOhUkIs5PQC/U+lt/TCRHnVQ9CtPUZJOadolTRHIjkLYBRpYq6kADruD8cW6bxDjqEUplddIsb+W0CFVdLrsddgV3HwwFWGFchm0t5sunZtMhF3p3IF1J6tG4QWPW4F/VvGTQZjVhpIZI6OjkVEg58SyzGNVCrtsul93sxJ8xtsd+HHee1FRTIJ6CWnoxPCaiSR0LcsONX2aEtbpc32w2ZlBDWzRQvTl4VVaiGpQoU1IyEBSLkXuPgy3t02gXkyrMIa11jzJJqiSMMY6ikdY2WPbysh0CxffTv5hfFDinjeuSmq4amnVPsSiz0r81FkN767HVGGUgDULg7732eauuaqBFDUIrwTBJgyahsRrQ3FwdJuCO9vmJURcirMiwRCOdSamoZ9JXlgCMEEWYEG1ri3mPzozT9BCqGX1eXwc+CGNVMMUywNFMpDFnYi5v0NtzsQd74KZtwLmNXJzxFRUUx35kMs4l/rMlkb6g4rZtn9JR1ntOVEy2v7bDTozQmMXJk1L5Edeotsd723uw5/U1jK7hPbsvqFVlFOeVURKQD5bW5gPXrq37DEHDLMrzylQDXRVYRdKq2qNwNtlYIo7Dr6DHKn40zGskkp6ekEE8Mi815pPJFt7pAuZNVmIIAFiD1F8UcqzqOlaGoo6qaakaZIKmnqXZngMhsjDV5ks2xG4Pa/YRNUZvVSNX0cCRygvDI0MinmLGxADxydWUjZgdx2HYHGLgKpl5nOzSa7n7RKdI40uVFwQQ3VbdbX6nrgRxTwlXJEoaobMaSF1eWBgiTFV306wPOLWYqbE2GCNLx/Rwl5JadoK9kUOJoRA0xUDZZGulttgX9MWuM8rgagq6gFKSeqgCtJK4FwALKSrMvmUafJe+3W2AD574wiSNY8qhkqJnUeYRMRFftpA8zD090ep6YF8M8O1M0zprhpakeeaaYpPXHUBuo92FSpAFunS5OCeW8bwezUxkpa+hiSzK0MbGFha1mKgllPXdQehv6njx7TTSRNSVlEATacTMUcr93TfSdQ32bbzfDAWMk4NpoEleldXqiGBqZSJpNe48xJ2sdio09CMG0NRHTXYJPUBbkL9kjN6AnVpHa5v0xVjzmgh1us1LHrOp2DxrqPqxB3PxOFen43RQ1PlnPzKYsSGdiYor9A0pAGlewFyel8VF2DxQijlEFfDJQyt7vNKtGd7bSLta/cgD44ZKPnmeRmeFqZgphChte4F7tfSVvciwJOrrtuC4Z4GKc6WvMdVU1G0jFbqE2tGobbSDv0F9vTAum4dzHL5pRl4jko7gpTzyG4J3cRtY6AD2Ykbn5kpmqZaXMOfSOGflMolUrIliCGWzC3oCNJ6YmbxvTlZ1kkFPBGddPFErl7e6RfzDSL7L1sPTdYzbjOocGknympDzoygJNHZhbzaZAQAQN/XviJ+mWSKKGCOjhuELtL7TOi/rnUwVt+u7Hf4YC1lUwbPpHRWQS5ejurKVa/NIUsp3BC7WO+HrAHhjhCOj1vreaeWxlnlN3e3QegUdlH54PYImJiYmAmOdTTrIjI6hkcFWU9CCLEH4EbY6YmAzlPDFI6xdcbVlM8Sxh5ZRzKYx6imgjS2gqQvlOq+5vfD1lOTxU0QihQIgJNrkkkm5JJJJJPUkk4uYmAmPEUKqAqgKB0AFh+WPeJgOFdRiWN42uFdSptsbEWNvphMj8OpKNf8ARlZLAAN4ZQJomPrZiCpPcg4esTAIdNkGcSKWlrKelZwC4p6cMxNgBd3NrgAC49Nsesl8MI3jjfMmkrKi135srvGp9FW4Ww6bjfD1iYAVmRp6SklLKkcCRsWVVCra3QAWG/S3ckYx6q4ulosvytIZW58KmWeFTcco+6JQOnlYKAel79bY2PiHhyCui5NQpdNQawZl3HTdSD3wCzXwxpnpDS04FLG7o0pjQFnVTfSWY362Nze1uhwUj8SmDMs2eGGYQCSERc8LdZZ45I5AtwQCyLYXve+3pc9n2bz5FFDHTUnPpFtzJmkOsyOx1XsNixIOogi7W7YbZeCKNqRaRoFMCe6u9wf1gw8wbrdr3Nz64Xc28KOZC0MeYViRtb7ORxMmxBWwazCxAPvdsQCMx8RyRzJqdKzL53CaAg5sD2sYpUa4LXBINxfex6DC1lk9BBmX2VFJVxyFRHC8biWmb7y6JBoK33Bv5fXbfTc88LqKrJeVGEjACR42KGS3dwPKTfe9sNFJTCNERb2RQoubmwFhcnqduuA6gYCTcEUTQ8o00OkKVF41JF77hiCb3N7+uDmJioWKXwzy2NQoo4GsttTIGY7WuSepPrg/l+XxwRrFEoREACgdgOnXc/M74sYmAmJiYmAlsTExMBMTExMBMTExM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3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1000"/>
                                        <p:tgtEl>
                                          <p:spTgt spid="4">
                                            <p:txEl>
                                              <p:pRg st="8" end="8"/>
                                            </p:txEl>
                                          </p:spTgt>
                                        </p:tgtEl>
                                      </p:cBhvr>
                                    </p:animEffect>
                                    <p:anim calcmode="lin" valueType="num">
                                      <p:cBhvr>
                                        <p:cTn id="5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1000"/>
                                        <p:tgtEl>
                                          <p:spTgt spid="4">
                                            <p:txEl>
                                              <p:pRg st="9" end="9"/>
                                            </p:txEl>
                                          </p:spTgt>
                                        </p:tgtEl>
                                      </p:cBhvr>
                                    </p:animEffect>
                                    <p:anim calcmode="lin" valueType="num">
                                      <p:cBhvr>
                                        <p:cTn id="5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6">
                <a:lumMod val="75000"/>
              </a:schemeClr>
            </a:gs>
            <a:gs pos="50000">
              <a:schemeClr val="accent6">
                <a:lumMod val="60000"/>
                <a:lumOff val="40000"/>
              </a:schemeClr>
            </a:gs>
            <a:gs pos="100000">
              <a:schemeClr val="accent6">
                <a:lumMod val="40000"/>
                <a:lumOff val="6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4427984" cy="1162050"/>
          </a:xfrm>
        </p:spPr>
        <p:txBody>
          <a:bodyPr>
            <a:normAutofit/>
          </a:bodyPr>
          <a:lstStyle/>
          <a:p>
            <a:pPr algn="ctr"/>
            <a:r>
              <a:rPr lang="es-ES_tradnl" dirty="0">
                <a:latin typeface="Comic Sans MS" pitchFamily="66" charset="0"/>
              </a:rPr>
              <a:t>Los desamores pasan por momentos revulsivos </a:t>
            </a:r>
            <a:endParaRPr lang="es-MX" dirty="0">
              <a:latin typeface="Comic Sans MS" pitchFamily="66" charset="0"/>
            </a:endParaRPr>
          </a:p>
        </p:txBody>
      </p:sp>
      <p:pic>
        <p:nvPicPr>
          <p:cNvPr id="5" name="Content Placeholder 4" descr="images (6).jpg"/>
          <p:cNvPicPr>
            <a:picLocks noGrp="1" noChangeAspect="1"/>
          </p:cNvPicPr>
          <p:nvPr>
            <p:ph idx="1"/>
          </p:nvPr>
        </p:nvPicPr>
        <p:blipFill>
          <a:blip r:embed="rId2" cstate="print"/>
          <a:stretch>
            <a:fillRect/>
          </a:stretch>
        </p:blipFill>
        <p:spPr>
          <a:xfrm>
            <a:off x="4883150" y="2285206"/>
            <a:ext cx="2495550" cy="1828800"/>
          </a:xfrm>
        </p:spPr>
      </p:pic>
      <p:sp>
        <p:nvSpPr>
          <p:cNvPr id="4" name="Text Placeholder 3"/>
          <p:cNvSpPr>
            <a:spLocks noGrp="1"/>
          </p:cNvSpPr>
          <p:nvPr>
            <p:ph type="body" sz="half" idx="2"/>
          </p:nvPr>
        </p:nvSpPr>
        <p:spPr>
          <a:xfrm>
            <a:off x="457200" y="1435100"/>
            <a:ext cx="3466728" cy="4691063"/>
          </a:xfrm>
        </p:spPr>
        <p:txBody>
          <a:bodyPr>
            <a:noAutofit/>
          </a:bodyPr>
          <a:lstStyle/>
          <a:p>
            <a:pPr>
              <a:buFont typeface="Wingdings" pitchFamily="2" charset="2"/>
              <a:buChar char="q"/>
            </a:pPr>
            <a:r>
              <a:rPr lang="es-ES_tradnl" sz="2000" dirty="0" smtClean="0">
                <a:latin typeface="Comic Sans MS" pitchFamily="66" charset="0"/>
              </a:rPr>
              <a:t> ira</a:t>
            </a:r>
            <a:r>
              <a:rPr lang="es-ES_tradnl" sz="2000" dirty="0">
                <a:latin typeface="Comic Sans MS" pitchFamily="66" charset="0"/>
              </a:rPr>
              <a:t>, </a:t>
            </a:r>
            <a:r>
              <a:rPr lang="es-ES_tradnl" sz="2000" dirty="0" smtClean="0">
                <a:latin typeface="Comic Sans MS" pitchFamily="66" charset="0"/>
              </a:rPr>
              <a:t>irritación</a:t>
            </a:r>
          </a:p>
          <a:p>
            <a:pPr>
              <a:buFont typeface="Wingdings" pitchFamily="2" charset="2"/>
              <a:buChar char="q"/>
            </a:pPr>
            <a:endParaRPr lang="es-ES_tradnl" sz="2000" dirty="0">
              <a:latin typeface="Comic Sans MS" pitchFamily="66" charset="0"/>
            </a:endParaRPr>
          </a:p>
          <a:p>
            <a:pPr>
              <a:buFont typeface="Wingdings" pitchFamily="2" charset="2"/>
              <a:buChar char="q"/>
            </a:pPr>
            <a:endParaRPr lang="es-ES_tradnl" sz="2000" dirty="0" smtClean="0">
              <a:latin typeface="Comic Sans MS" pitchFamily="66" charset="0"/>
            </a:endParaRPr>
          </a:p>
          <a:p>
            <a:pPr algn="ctr"/>
            <a:r>
              <a:rPr lang="es-ES_tradnl" sz="2000" b="1" dirty="0">
                <a:latin typeface="Comic Sans MS" pitchFamily="66" charset="0"/>
              </a:rPr>
              <a:t>T</a:t>
            </a:r>
            <a:r>
              <a:rPr lang="es-ES_tradnl" sz="2000" b="1" dirty="0" smtClean="0">
                <a:latin typeface="Comic Sans MS" pitchFamily="66" charset="0"/>
              </a:rPr>
              <a:t>raena </a:t>
            </a:r>
            <a:r>
              <a:rPr lang="es-ES_tradnl" sz="2000" b="1" dirty="0">
                <a:latin typeface="Comic Sans MS" pitchFamily="66" charset="0"/>
              </a:rPr>
              <a:t>la memoria presente antiguas situaciones </a:t>
            </a:r>
            <a:endParaRPr lang="es-ES_tradnl" sz="2000" b="1" dirty="0" smtClean="0">
              <a:latin typeface="Comic Sans MS" pitchFamily="66" charset="0"/>
            </a:endParaRPr>
          </a:p>
          <a:p>
            <a:endParaRPr lang="es-ES_tradnl" sz="2000" dirty="0">
              <a:latin typeface="Comic Sans MS" pitchFamily="66" charset="0"/>
            </a:endParaRPr>
          </a:p>
          <a:p>
            <a:pPr>
              <a:buFont typeface="Wingdings" pitchFamily="2" charset="2"/>
              <a:buChar char="q"/>
            </a:pPr>
            <a:r>
              <a:rPr lang="es-ES_tradnl" sz="2000" dirty="0">
                <a:latin typeface="Comic Sans MS" pitchFamily="66" charset="0"/>
              </a:rPr>
              <a:t>no se han </a:t>
            </a:r>
            <a:r>
              <a:rPr lang="es-ES_tradnl" sz="2000" dirty="0" smtClean="0">
                <a:latin typeface="Comic Sans MS" pitchFamily="66" charset="0"/>
              </a:rPr>
              <a:t>perdonado </a:t>
            </a:r>
          </a:p>
          <a:p>
            <a:pPr>
              <a:buFont typeface="Wingdings" pitchFamily="2" charset="2"/>
              <a:buChar char="q"/>
            </a:pPr>
            <a:r>
              <a:rPr lang="es-ES_tradnl" sz="2000" dirty="0" smtClean="0">
                <a:latin typeface="Comic Sans MS" pitchFamily="66" charset="0"/>
              </a:rPr>
              <a:t>afrentas  </a:t>
            </a:r>
            <a:r>
              <a:rPr lang="es-ES_tradnl" sz="2000" dirty="0">
                <a:latin typeface="Comic Sans MS" pitchFamily="66" charset="0"/>
              </a:rPr>
              <a:t>que se han pasado por </a:t>
            </a:r>
            <a:r>
              <a:rPr lang="es-ES_tradnl" sz="2000" dirty="0" smtClean="0">
                <a:latin typeface="Comic Sans MS" pitchFamily="66" charset="0"/>
              </a:rPr>
              <a:t>alto</a:t>
            </a:r>
          </a:p>
          <a:p>
            <a:pPr>
              <a:buFont typeface="Wingdings" pitchFamily="2" charset="2"/>
              <a:buChar char="q"/>
            </a:pPr>
            <a:r>
              <a:rPr lang="es-ES_tradnl" sz="2000" dirty="0" smtClean="0">
                <a:latin typeface="Comic Sans MS" pitchFamily="66" charset="0"/>
              </a:rPr>
              <a:t> </a:t>
            </a:r>
            <a:r>
              <a:rPr lang="es-ES_tradnl" sz="2000" dirty="0">
                <a:latin typeface="Comic Sans MS" pitchFamily="66" charset="0"/>
              </a:rPr>
              <a:t>momentos del pasado que vuelven </a:t>
            </a:r>
            <a:endParaRPr lang="es-ES_tradnl" sz="2000" dirty="0" smtClean="0">
              <a:latin typeface="Comic Sans MS" pitchFamily="66" charset="0"/>
            </a:endParaRPr>
          </a:p>
          <a:p>
            <a:pPr>
              <a:buFont typeface="Wingdings" pitchFamily="2" charset="2"/>
              <a:buChar char="q"/>
            </a:pPr>
            <a:r>
              <a:rPr lang="es-ES_tradnl" sz="2000" dirty="0" smtClean="0">
                <a:latin typeface="Comic Sans MS" pitchFamily="66" charset="0"/>
              </a:rPr>
              <a:t>nunca </a:t>
            </a:r>
            <a:r>
              <a:rPr lang="es-ES_tradnl" sz="2000" dirty="0">
                <a:latin typeface="Comic Sans MS" pitchFamily="66" charset="0"/>
              </a:rPr>
              <a:t>fueron del todo olvidaos</a:t>
            </a:r>
            <a:endParaRPr lang="es-MX" sz="2000" dirty="0">
              <a:latin typeface="Comic Sans MS"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4" dur="500"/>
                                        <p:tgtEl>
                                          <p:spTgt spid="4">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7" dur="500"/>
                                        <p:tgtEl>
                                          <p:spTgt spid="4">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0" dur="500"/>
                                        <p:tgtEl>
                                          <p:spTgt spid="4">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3" dur="500"/>
                                        <p:tgtEl>
                                          <p:spTgt spid="4">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552" y="332656"/>
            <a:ext cx="7772400" cy="3267794"/>
          </a:xfrm>
        </p:spPr>
        <p:txBody>
          <a:bodyPr>
            <a:normAutofit/>
          </a:bodyPr>
          <a:lstStyle/>
          <a:p>
            <a:r>
              <a:rPr lang="es-ES_tradnl" dirty="0">
                <a:latin typeface="Comic Sans MS" pitchFamily="66" charset="0"/>
              </a:rPr>
              <a:t>Se dice que “el tiempo lo cura todo”; en realidad no cura “nada”.</a:t>
            </a:r>
            <a:r>
              <a:rPr lang="es-MX" dirty="0"/>
              <a:t/>
            </a:r>
            <a:br>
              <a:rPr lang="es-MX" dirty="0"/>
            </a:br>
            <a:endParaRPr lang="es-MX" dirty="0"/>
          </a:p>
        </p:txBody>
      </p:sp>
      <p:sp>
        <p:nvSpPr>
          <p:cNvPr id="4" name="Subtitle 3"/>
          <p:cNvSpPr>
            <a:spLocks noGrp="1"/>
          </p:cNvSpPr>
          <p:nvPr>
            <p:ph type="subTitle" idx="1"/>
          </p:nvPr>
        </p:nvSpPr>
        <p:spPr/>
        <p:txBody>
          <a:bodyPr/>
          <a:lstStyle/>
          <a:p>
            <a:endParaRPr lang="es-MX"/>
          </a:p>
        </p:txBody>
      </p:sp>
      <p:pic>
        <p:nvPicPr>
          <p:cNvPr id="5" name="Picture 4" descr="images (7).jpg"/>
          <p:cNvPicPr>
            <a:picLocks noChangeAspect="1"/>
          </p:cNvPicPr>
          <p:nvPr/>
        </p:nvPicPr>
        <p:blipFill>
          <a:blip r:embed="rId2" cstate="print"/>
          <a:stretch>
            <a:fillRect/>
          </a:stretch>
        </p:blipFill>
        <p:spPr>
          <a:xfrm>
            <a:off x="0" y="2564904"/>
            <a:ext cx="9144000" cy="4293095"/>
          </a:xfrm>
          <a:prstGeom prst="rect">
            <a:avLst/>
          </a:prstGeom>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4032448" cy="1728192"/>
          </a:xfrm>
        </p:spPr>
        <p:txBody>
          <a:bodyPr>
            <a:normAutofit/>
          </a:bodyPr>
          <a:lstStyle/>
          <a:p>
            <a:pPr algn="ctr"/>
            <a:r>
              <a:rPr lang="es-ES_tradnl" sz="2400" dirty="0">
                <a:solidFill>
                  <a:schemeClr val="bg1"/>
                </a:solidFill>
                <a:latin typeface="Comic Sans MS" pitchFamily="66" charset="0"/>
              </a:rPr>
              <a:t>Las parejas concluyen su relación por muchas razones: </a:t>
            </a:r>
            <a:r>
              <a:rPr lang="es-MX" dirty="0"/>
              <a:t/>
            </a:r>
            <a:br>
              <a:rPr lang="es-MX" dirty="0"/>
            </a:br>
            <a:endParaRPr lang="es-MX" dirty="0"/>
          </a:p>
        </p:txBody>
      </p:sp>
      <p:pic>
        <p:nvPicPr>
          <p:cNvPr id="7" name="Content Placeholder 6" descr="images (8).jpg"/>
          <p:cNvPicPr>
            <a:picLocks noGrp="1" noChangeAspect="1"/>
          </p:cNvPicPr>
          <p:nvPr>
            <p:ph idx="1"/>
          </p:nvPr>
        </p:nvPicPr>
        <p:blipFill>
          <a:blip r:embed="rId3" cstate="print"/>
          <a:stretch>
            <a:fillRect/>
          </a:stretch>
        </p:blipFill>
        <p:spPr>
          <a:xfrm>
            <a:off x="4749800" y="2370931"/>
            <a:ext cx="2762250" cy="1657350"/>
          </a:xfrm>
          <a:prstGeom prst="rect">
            <a:avLst/>
          </a:prstGeom>
          <a:ln>
            <a:noFill/>
          </a:ln>
          <a:effectLst>
            <a:softEdge rad="112500"/>
          </a:effectLst>
        </p:spPr>
      </p:pic>
      <p:sp>
        <p:nvSpPr>
          <p:cNvPr id="5" name="Text Placeholder 4"/>
          <p:cNvSpPr>
            <a:spLocks noGrp="1"/>
          </p:cNvSpPr>
          <p:nvPr>
            <p:ph type="body" sz="half" idx="2"/>
          </p:nvPr>
        </p:nvSpPr>
        <p:spPr>
          <a:xfrm>
            <a:off x="457200" y="1844824"/>
            <a:ext cx="3682752" cy="4281339"/>
          </a:xfrm>
        </p:spPr>
        <p:txBody>
          <a:bodyPr>
            <a:normAutofit fontScale="92500" lnSpcReduction="10000"/>
          </a:bodyPr>
          <a:lstStyle/>
          <a:p>
            <a:pPr>
              <a:buFont typeface="Wingdings" pitchFamily="2" charset="2"/>
              <a:buChar char="q"/>
            </a:pPr>
            <a:r>
              <a:rPr lang="es-ES_tradnl" sz="2000" dirty="0" smtClean="0">
                <a:solidFill>
                  <a:schemeClr val="bg1"/>
                </a:solidFill>
                <a:latin typeface="Comic Sans MS" pitchFamily="66" charset="0"/>
              </a:rPr>
              <a:t>Convivencialidad imposible</a:t>
            </a:r>
          </a:p>
          <a:p>
            <a:r>
              <a:rPr lang="es-ES_tradnl" sz="2000" dirty="0" smtClean="0">
                <a:solidFill>
                  <a:schemeClr val="bg1"/>
                </a:solidFill>
                <a:latin typeface="Comic Sans MS" pitchFamily="66" charset="0"/>
              </a:rPr>
              <a:t> </a:t>
            </a:r>
          </a:p>
          <a:p>
            <a:pPr>
              <a:buFont typeface="Wingdings" pitchFamily="2" charset="2"/>
              <a:buChar char="q"/>
            </a:pPr>
            <a:r>
              <a:rPr lang="es-ES_tradnl" sz="2000" dirty="0" smtClean="0">
                <a:solidFill>
                  <a:schemeClr val="bg1"/>
                </a:solidFill>
                <a:latin typeface="Comic Sans MS" pitchFamily="66" charset="0"/>
              </a:rPr>
              <a:t>Desacuerdos en cuestiones capitales</a:t>
            </a:r>
          </a:p>
          <a:p>
            <a:pPr>
              <a:buFont typeface="Wingdings" pitchFamily="2" charset="2"/>
              <a:buChar char="q"/>
            </a:pPr>
            <a:endParaRPr lang="es-ES_tradnl" sz="2000" dirty="0" smtClean="0">
              <a:solidFill>
                <a:schemeClr val="bg1"/>
              </a:solidFill>
              <a:latin typeface="Comic Sans MS" pitchFamily="66" charset="0"/>
            </a:endParaRPr>
          </a:p>
          <a:p>
            <a:pPr>
              <a:buFont typeface="Wingdings" pitchFamily="2" charset="2"/>
              <a:buChar char="q"/>
            </a:pPr>
            <a:r>
              <a:rPr lang="es-ES_tradnl" sz="2000" dirty="0" smtClean="0">
                <a:solidFill>
                  <a:schemeClr val="bg1"/>
                </a:solidFill>
                <a:latin typeface="Comic Sans MS" pitchFamily="66" charset="0"/>
              </a:rPr>
              <a:t>interferencias de terceros (la familia, de otros amantes,…) </a:t>
            </a:r>
          </a:p>
          <a:p>
            <a:pPr>
              <a:buFont typeface="Wingdings" pitchFamily="2" charset="2"/>
              <a:buChar char="q"/>
            </a:pPr>
            <a:endParaRPr lang="es-MX" sz="2000" dirty="0">
              <a:solidFill>
                <a:schemeClr val="bg1"/>
              </a:solidFill>
              <a:latin typeface="Comic Sans MS" pitchFamily="66" charset="0"/>
            </a:endParaRPr>
          </a:p>
          <a:p>
            <a:pPr>
              <a:buFont typeface="Wingdings" pitchFamily="2" charset="2"/>
              <a:buChar char="q"/>
            </a:pPr>
            <a:r>
              <a:rPr lang="es-ES_tradnl" sz="2000" dirty="0" smtClean="0">
                <a:solidFill>
                  <a:schemeClr val="bg1"/>
                </a:solidFill>
                <a:latin typeface="Comic Sans MS" pitchFamily="66" charset="0"/>
              </a:rPr>
              <a:t>Decisiones de cambio de vidas no seguibles (reubicaciones geográficas, viajes,…). </a:t>
            </a:r>
            <a:r>
              <a:rPr lang="es-MX" dirty="0" smtClean="0"/>
              <a:t/>
            </a:r>
            <a:br>
              <a:rPr lang="es-MX" dirty="0" smtClean="0"/>
            </a:br>
            <a:endParaRPr lang="es-MX"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6000">
              <a:schemeClr val="tx1">
                <a:lumMod val="50000"/>
                <a:lumOff val="50000"/>
              </a:schemeClr>
            </a:gs>
            <a:gs pos="50000">
              <a:schemeClr val="tx1">
                <a:lumMod val="65000"/>
                <a:lumOff val="35000"/>
              </a:schemeClr>
            </a:gs>
            <a:gs pos="100000">
              <a:schemeClr val="tx1">
                <a:lumMod val="75000"/>
                <a:lumOff val="25000"/>
                <a:alpha val="13000"/>
              </a:schemeClr>
            </a:gs>
          </a:gsLst>
          <a:path path="rect">
            <a:fillToRect r="100000" b="10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79512" y="188640"/>
            <a:ext cx="8964488" cy="566738"/>
          </a:xfrm>
        </p:spPr>
        <p:txBody>
          <a:bodyPr>
            <a:noAutofit/>
          </a:bodyPr>
          <a:lstStyle/>
          <a:p>
            <a:pPr algn="ctr"/>
            <a:r>
              <a:rPr lang="es-ES_tradnl" sz="2800" dirty="0">
                <a:latin typeface="Comic Sans MS" pitchFamily="66" charset="0"/>
              </a:rPr>
              <a:t>El desamor tiene muchas versiones póstumas</a:t>
            </a:r>
            <a:endParaRPr lang="es-MX" sz="2800" dirty="0">
              <a:latin typeface="Comic Sans MS" pitchFamily="66" charset="0"/>
            </a:endParaRPr>
          </a:p>
        </p:txBody>
      </p:sp>
      <p:pic>
        <p:nvPicPr>
          <p:cNvPr id="8" name="Picture Placeholder 7" descr="images (3).jpg"/>
          <p:cNvPicPr>
            <a:picLocks noGrp="1" noChangeAspect="1"/>
          </p:cNvPicPr>
          <p:nvPr>
            <p:ph type="pic" idx="1"/>
          </p:nvPr>
        </p:nvPicPr>
        <p:blipFill>
          <a:blip r:embed="rId2" cstate="print"/>
          <a:srcRect t="78" b="78"/>
          <a:stretch>
            <a:fillRect/>
          </a:stretch>
        </p:blipFill>
        <p:spPr>
          <a:xfrm>
            <a:off x="683568" y="260648"/>
            <a:ext cx="7560840" cy="3744416"/>
          </a:xfrm>
          <a:prstGeom prst="rect">
            <a:avLst/>
          </a:prstGeom>
          <a:ln>
            <a:noFill/>
          </a:ln>
          <a:effectLst>
            <a:softEdge rad="635000"/>
          </a:effectLst>
        </p:spPr>
      </p:pic>
      <p:sp>
        <p:nvSpPr>
          <p:cNvPr id="7" name="Text Placeholder 6"/>
          <p:cNvSpPr>
            <a:spLocks noGrp="1"/>
          </p:cNvSpPr>
          <p:nvPr>
            <p:ph type="body" sz="half" idx="2"/>
          </p:nvPr>
        </p:nvSpPr>
        <p:spPr>
          <a:xfrm>
            <a:off x="179512" y="3573016"/>
            <a:ext cx="8964488" cy="3284984"/>
          </a:xfrm>
        </p:spPr>
        <p:txBody>
          <a:bodyPr>
            <a:normAutofit lnSpcReduction="10000"/>
          </a:bodyPr>
          <a:lstStyle/>
          <a:p>
            <a:pPr lvl="0">
              <a:buFont typeface="Wingdings" pitchFamily="2" charset="2"/>
              <a:buChar char="Ø"/>
            </a:pPr>
            <a:r>
              <a:rPr lang="es-ES_tradnl" sz="2000" dirty="0">
                <a:latin typeface="Comic Sans MS" pitchFamily="66" charset="0"/>
              </a:rPr>
              <a:t>Cada forma es tan lícita como cualquier otra. Tiene que convencer a las partes. </a:t>
            </a:r>
            <a:endParaRPr lang="es-MX" sz="2000" dirty="0">
              <a:latin typeface="Comic Sans MS" pitchFamily="66" charset="0"/>
            </a:endParaRPr>
          </a:p>
          <a:p>
            <a:pPr lvl="0">
              <a:buFont typeface="Wingdings" pitchFamily="2" charset="2"/>
              <a:buChar char="Ø"/>
            </a:pPr>
            <a:r>
              <a:rPr lang="es-ES_tradnl" sz="2000" dirty="0">
                <a:latin typeface="Comic Sans MS" pitchFamily="66" charset="0"/>
              </a:rPr>
              <a:t>Nada de aspavientos, llantos y malestar emocional. </a:t>
            </a:r>
            <a:endParaRPr lang="es-ES_tradnl" sz="2000" dirty="0" smtClean="0">
              <a:latin typeface="Comic Sans MS" pitchFamily="66" charset="0"/>
            </a:endParaRPr>
          </a:p>
          <a:p>
            <a:pPr lvl="0"/>
            <a:endParaRPr lang="es-ES_tradnl" sz="2000" dirty="0" smtClean="0">
              <a:latin typeface="Comic Sans MS" pitchFamily="66" charset="0"/>
            </a:endParaRPr>
          </a:p>
          <a:p>
            <a:pPr lvl="0">
              <a:buFont typeface="Wingdings" pitchFamily="2" charset="2"/>
              <a:buChar char="Ø"/>
            </a:pPr>
            <a:r>
              <a:rPr lang="es-ES_tradnl" sz="2000" dirty="0">
                <a:latin typeface="Comic Sans MS" pitchFamily="66" charset="0"/>
              </a:rPr>
              <a:t>Un análisis de la cuestión es preparar la mortaja para lo muerto tratando de hacerlo bien para que no se descomponga en nuestras narices</a:t>
            </a:r>
            <a:r>
              <a:rPr lang="es-ES_tradnl" sz="2000" dirty="0" smtClean="0">
                <a:latin typeface="Comic Sans MS" pitchFamily="66" charset="0"/>
              </a:rPr>
              <a:t>.</a:t>
            </a:r>
          </a:p>
          <a:p>
            <a:pPr lvl="0"/>
            <a:r>
              <a:rPr lang="es-ES_tradnl" sz="2000" dirty="0" smtClean="0">
                <a:latin typeface="Comic Sans MS" pitchFamily="66" charset="0"/>
              </a:rPr>
              <a:t> </a:t>
            </a:r>
            <a:endParaRPr lang="es-MX" sz="2000" dirty="0">
              <a:latin typeface="Comic Sans MS" pitchFamily="66" charset="0"/>
            </a:endParaRPr>
          </a:p>
          <a:p>
            <a:pPr lvl="0">
              <a:buFont typeface="Wingdings" pitchFamily="2" charset="2"/>
              <a:buChar char="Ø"/>
            </a:pPr>
            <a:r>
              <a:rPr lang="es-ES_tradnl" sz="2000" dirty="0">
                <a:latin typeface="Comic Sans MS" pitchFamily="66" charset="0"/>
              </a:rPr>
              <a:t>Cuando el muerto está muerto se le entierra, hay un periodo de duelo, hay un periodo de aflicción y luego el imperio de lo actual vence lo que sucedió. </a:t>
            </a:r>
            <a:endParaRPr lang="es-MX" sz="2000" dirty="0">
              <a:latin typeface="Comic Sans MS" pitchFamily="66" charset="0"/>
            </a:endParaRPr>
          </a:p>
          <a:p>
            <a:pPr lvl="0">
              <a:buFont typeface="Wingdings" pitchFamily="2" charset="2"/>
              <a:buChar char="Ø"/>
            </a:pPr>
            <a:endParaRPr lang="es-MX" sz="2000" dirty="0">
              <a:latin typeface="Comic Sans MS" pitchFamily="66" charset="0"/>
            </a:endParaRPr>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64088" y="4725144"/>
            <a:ext cx="2205881" cy="779686"/>
          </a:xfrm>
        </p:spPr>
        <p:txBody>
          <a:bodyPr/>
          <a:lstStyle/>
          <a:p>
            <a:endParaRPr lang="es-MX" dirty="0"/>
          </a:p>
        </p:txBody>
      </p:sp>
      <p:pic>
        <p:nvPicPr>
          <p:cNvPr id="11" name="Content Placeholder 10" descr="images (2).jpg"/>
          <p:cNvPicPr>
            <a:picLocks noGrp="1" noChangeAspect="1"/>
          </p:cNvPicPr>
          <p:nvPr>
            <p:ph idx="1"/>
          </p:nvPr>
        </p:nvPicPr>
        <p:blipFill>
          <a:blip r:embed="rId2" cstate="print"/>
          <a:stretch>
            <a:fillRect/>
          </a:stretch>
        </p:blipFill>
        <p:spPr>
          <a:xfrm>
            <a:off x="-1" y="0"/>
            <a:ext cx="9155783" cy="6858000"/>
          </a:xfrm>
          <a:prstGeom prst="rect">
            <a:avLst/>
          </a:prstGeom>
          <a:ln>
            <a:noFill/>
          </a:ln>
          <a:effectLst>
            <a:softEdge rad="112500"/>
          </a:effectLst>
        </p:spPr>
      </p:pic>
      <p:sp>
        <p:nvSpPr>
          <p:cNvPr id="4" name="Text Placeholder 3"/>
          <p:cNvSpPr>
            <a:spLocks noGrp="1"/>
          </p:cNvSpPr>
          <p:nvPr>
            <p:ph type="body" sz="half" idx="2"/>
          </p:nvPr>
        </p:nvSpPr>
        <p:spPr>
          <a:xfrm>
            <a:off x="5039544" y="1268760"/>
            <a:ext cx="4104456" cy="4691063"/>
          </a:xfrm>
        </p:spPr>
        <p:txBody>
          <a:bodyPr/>
          <a:lstStyle/>
          <a:p>
            <a:pPr algn="ctr"/>
            <a:r>
              <a:rPr lang="es-ES_tradnl" sz="2000" b="1" dirty="0">
                <a:solidFill>
                  <a:schemeClr val="bg1"/>
                </a:solidFill>
                <a:effectLst>
                  <a:outerShdw blurRad="38100" dist="38100" dir="2700000" algn="tl">
                    <a:srgbClr val="000000">
                      <a:alpha val="43137"/>
                    </a:srgbClr>
                  </a:outerShdw>
                </a:effectLst>
                <a:latin typeface="Comic Sans MS" pitchFamily="66" charset="0"/>
              </a:rPr>
              <a:t>El desamor, en todas sus versiones, se alimenta del desencanto y lleva a la soledad y distancia de la gente.</a:t>
            </a:r>
            <a:endParaRPr lang="es-MX" sz="2000" b="1" dirty="0">
              <a:solidFill>
                <a:schemeClr val="bg1"/>
              </a:solidFill>
              <a:effectLst>
                <a:outerShdw blurRad="38100" dist="38100" dir="2700000" algn="tl">
                  <a:srgbClr val="000000">
                    <a:alpha val="43137"/>
                  </a:srgbClr>
                </a:outerShdw>
              </a:effectLst>
              <a:latin typeface="Comic Sans MS" pitchFamily="66" charset="0"/>
            </a:endParaRPr>
          </a:p>
          <a:p>
            <a:r>
              <a:rPr lang="es-ES_tradnl" dirty="0"/>
              <a:t> </a:t>
            </a:r>
            <a:endParaRPr lang="es-MX" dirty="0"/>
          </a:p>
          <a:p>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FFFF66"/>
            </a:gs>
            <a:gs pos="50000">
              <a:srgbClr val="FFFF00"/>
            </a:gs>
            <a:gs pos="57000">
              <a:srgbClr val="FFFF00">
                <a:alpha val="2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31640" y="404664"/>
            <a:ext cx="6552728" cy="576064"/>
          </a:xfrm>
        </p:spPr>
        <p:txBody>
          <a:bodyPr>
            <a:noAutofit/>
          </a:bodyPr>
          <a:lstStyle/>
          <a:p>
            <a:pPr algn="ctr"/>
            <a:r>
              <a:rPr lang="es-ES_tradnl" sz="2800" dirty="0">
                <a:latin typeface="Comic Sans MS" pitchFamily="66" charset="0"/>
              </a:rPr>
              <a:t>INTELIGENCIA=CAPACIDAD DE ADAPTACIÓN</a:t>
            </a:r>
            <a:endParaRPr lang="es-MX" sz="2800" dirty="0">
              <a:latin typeface="Comic Sans MS" pitchFamily="66" charset="0"/>
            </a:endParaRPr>
          </a:p>
        </p:txBody>
      </p:sp>
      <p:pic>
        <p:nvPicPr>
          <p:cNvPr id="8" name="Picture Placeholder 7" descr="images (10).jpg"/>
          <p:cNvPicPr>
            <a:picLocks noGrp="1" noChangeAspect="1"/>
          </p:cNvPicPr>
          <p:nvPr>
            <p:ph type="pic" idx="1"/>
          </p:nvPr>
        </p:nvPicPr>
        <p:blipFill>
          <a:blip r:embed="rId2" cstate="print"/>
          <a:srcRect t="11655" b="11655"/>
          <a:stretch>
            <a:fillRect/>
          </a:stretch>
        </p:blipFill>
        <p:spPr>
          <a:xfrm>
            <a:off x="1763688" y="1196752"/>
            <a:ext cx="5486400" cy="4114800"/>
          </a:xfrm>
        </p:spPr>
      </p:pic>
      <p:sp>
        <p:nvSpPr>
          <p:cNvPr id="7" name="Text Placeholder 6"/>
          <p:cNvSpPr>
            <a:spLocks noGrp="1"/>
          </p:cNvSpPr>
          <p:nvPr>
            <p:ph type="body" sz="half" idx="2"/>
          </p:nvPr>
        </p:nvSpPr>
        <p:spPr>
          <a:xfrm>
            <a:off x="395536" y="5367338"/>
            <a:ext cx="8748464" cy="941982"/>
          </a:xfrm>
        </p:spPr>
        <p:txBody>
          <a:bodyPr>
            <a:noAutofit/>
          </a:bodyPr>
          <a:lstStyle/>
          <a:p>
            <a:r>
              <a:rPr lang="es-ES_tradnl" sz="2000" dirty="0">
                <a:latin typeface="Comic Sans MS" pitchFamily="66" charset="0"/>
              </a:rPr>
              <a:t>Su futuro dependería de su capacidad de adaptación al nuevo panorama sin la presencia de aquella persona tan fundamental</a:t>
            </a:r>
            <a:endParaRPr lang="es-MX" sz="2000" dirty="0">
              <a:latin typeface="Comic Sans MS" pitchFamily="66"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7030A0">
                <a:alpha val="85000"/>
              </a:srgbClr>
            </a:gs>
            <a:gs pos="50000">
              <a:srgbClr val="FF3399"/>
            </a:gs>
            <a:gs pos="47000">
              <a:srgbClr val="00FF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79512" y="737320"/>
            <a:ext cx="8229600" cy="6120680"/>
          </a:xfrm>
        </p:spPr>
        <p:txBody>
          <a:bodyPr>
            <a:normAutofit/>
          </a:bodyPr>
          <a:lstStyle/>
          <a:p>
            <a:r>
              <a:rPr lang="es-MX" sz="1400" dirty="0"/>
              <a:t> </a:t>
            </a:r>
            <a:r>
              <a:rPr lang="es-MX" sz="2400" dirty="0">
                <a:latin typeface="Comic Sans MS" pitchFamily="66" charset="0"/>
              </a:rPr>
              <a:t>el desamor como la ruptura de una relación que puede suceder en la mayoría de casos de manera unilateral, es decir un miembro de la pareja desea poner fin mientras el otro aun quiere mantener la relación, o bilateral, cuando son ambos miembros los que descubren que su historia de amor no puede continuar pero el sufrimiento ocasionado es intenso. En ambos casos el proceso es doloroso, pero cuando la ruptura es unilateral, conlleva  peores estados emocionales y físicos para ambos, pues un miembro se siente abandonado y el otro poseerá sentimientos de culpa y quizás ambos mantendrán una sensación de fracaso</a:t>
            </a:r>
            <a:r>
              <a:rPr lang="es-MX" sz="2400" dirty="0" smtClean="0">
                <a:latin typeface="Comic Sans MS" pitchFamily="66" charset="0"/>
              </a:rPr>
              <a:t>.</a:t>
            </a:r>
            <a:r>
              <a:rPr lang="es-MX" sz="1800" dirty="0" smtClean="0"/>
              <a:t/>
            </a:r>
            <a:br>
              <a:rPr lang="es-MX" sz="1800" dirty="0" smtClean="0"/>
            </a:br>
            <a:r>
              <a:rPr lang="es-MX" sz="1800" dirty="0"/>
              <a:t/>
            </a:r>
            <a:br>
              <a:rPr lang="es-MX" sz="1800" dirty="0"/>
            </a:br>
            <a:r>
              <a:rPr lang="es-MX" sz="1800" dirty="0"/>
              <a:t/>
            </a:r>
            <a:br>
              <a:rPr lang="es-MX" sz="1800" dirty="0"/>
            </a:br>
            <a:r>
              <a:rPr lang="es-MX" sz="1800" dirty="0" smtClean="0"/>
              <a:t/>
            </a:r>
            <a:br>
              <a:rPr lang="es-MX" sz="1800" dirty="0" smtClean="0"/>
            </a:br>
            <a:r>
              <a:rPr lang="es-MX" sz="1800" dirty="0" smtClean="0"/>
              <a:t>.</a:t>
            </a:r>
            <a:r>
              <a:rPr lang="es-MX" sz="1400" dirty="0" smtClean="0"/>
              <a:t/>
            </a:r>
            <a:br>
              <a:rPr lang="es-MX" sz="1400" dirty="0" smtClean="0"/>
            </a:br>
            <a:r>
              <a:rPr lang="es-MX" sz="1100" dirty="0"/>
              <a:t/>
            </a:r>
            <a:br>
              <a:rPr lang="es-MX" sz="1100" dirty="0"/>
            </a:br>
            <a:endParaRPr lang="es-MX" sz="1100" dirty="0"/>
          </a:p>
        </p:txBody>
      </p:sp>
    </p:spTree>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CC0099"/>
            </a:gs>
            <a:gs pos="50000">
              <a:srgbClr val="FF3399"/>
            </a:gs>
            <a:gs pos="47000">
              <a:srgbClr val="FF99CC">
                <a:alpha val="43000"/>
              </a:srgbClr>
            </a:gs>
          </a:gsLst>
          <a:lin ang="13500000" scaled="1"/>
          <a:tileRect/>
        </a:gra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9144000" cy="6525344"/>
          </a:xfrm>
        </p:spPr>
        <p:txBody>
          <a:bodyPr>
            <a:normAutofit fontScale="62500" lnSpcReduction="20000"/>
          </a:bodyPr>
          <a:lstStyle/>
          <a:p>
            <a:endParaRPr lang="es-MX" sz="3400" b="1" dirty="0" smtClean="0">
              <a:solidFill>
                <a:schemeClr val="bg1"/>
              </a:solidFill>
              <a:latin typeface="Comic Sans MS" pitchFamily="66" charset="0"/>
            </a:endParaRPr>
          </a:p>
          <a:p>
            <a:endParaRPr lang="es-MX" sz="3400" b="1" dirty="0">
              <a:solidFill>
                <a:schemeClr val="bg1"/>
              </a:solidFill>
              <a:latin typeface="Comic Sans MS" pitchFamily="66" charset="0"/>
            </a:endParaRPr>
          </a:p>
          <a:p>
            <a:r>
              <a:rPr lang="es-MX" sz="3400" b="1" dirty="0" smtClean="0">
                <a:solidFill>
                  <a:schemeClr val="bg1"/>
                </a:solidFill>
                <a:latin typeface="Comic Sans MS" pitchFamily="66" charset="0"/>
              </a:rPr>
              <a:t>Fracaso individual y social</a:t>
            </a:r>
            <a:r>
              <a:rPr lang="es-MX" sz="3400" dirty="0" smtClean="0">
                <a:solidFill>
                  <a:schemeClr val="bg1"/>
                </a:solidFill>
                <a:latin typeface="Comic Sans MS" pitchFamily="66" charset="0"/>
              </a:rPr>
              <a:t/>
            </a:r>
            <a:br>
              <a:rPr lang="es-MX" sz="3400" dirty="0" smtClean="0">
                <a:solidFill>
                  <a:schemeClr val="bg1"/>
                </a:solidFill>
                <a:latin typeface="Comic Sans MS" pitchFamily="66" charset="0"/>
              </a:rPr>
            </a:br>
            <a:r>
              <a:rPr lang="es-MX" sz="3400" dirty="0" smtClean="0">
                <a:solidFill>
                  <a:schemeClr val="bg1"/>
                </a:solidFill>
                <a:latin typeface="Comic Sans MS" pitchFamily="66" charset="0"/>
              </a:rPr>
              <a:t>puede causar problemas físicos derivados del estrés y la ansiedad y graves trastornos psicológicos, llegando a estados depresivos, incluso la persona abandonada puede manifestar ideas suicidas. Y cuando enfermamos por amor, nos estamos dejando llevar por las sensaciones negativas que produce el desamor, nos controlan hasta el punto de poder volvernos esclavos o dependientes, por lo que de un proceso normal de duelo ante la pérdida del ser amado, pasamos a un proceso patológico que conlleva a una depresión mayor que debe ser tratada por un especialista.</a:t>
            </a:r>
            <a:br>
              <a:rPr lang="es-MX" sz="3400" dirty="0" smtClean="0">
                <a:solidFill>
                  <a:schemeClr val="bg1"/>
                </a:solidFill>
                <a:latin typeface="Comic Sans MS" pitchFamily="66" charset="0"/>
              </a:rPr>
            </a:br>
            <a:r>
              <a:rPr lang="es-MX" sz="3400" dirty="0" smtClean="0">
                <a:solidFill>
                  <a:schemeClr val="bg1"/>
                </a:solidFill>
                <a:latin typeface="Comic Sans MS" pitchFamily="66" charset="0"/>
              </a:rPr>
              <a:t>Tres de las causas que promueven estos estados negativos (patológicos o normales) cuando aparece el desamor son:</a:t>
            </a:r>
            <a:br>
              <a:rPr lang="es-MX" sz="3400" dirty="0" smtClean="0">
                <a:solidFill>
                  <a:schemeClr val="bg1"/>
                </a:solidFill>
                <a:latin typeface="Comic Sans MS" pitchFamily="66" charset="0"/>
              </a:rPr>
            </a:br>
            <a:r>
              <a:rPr lang="es-MX" sz="3400" dirty="0" smtClean="0">
                <a:solidFill>
                  <a:schemeClr val="bg1"/>
                </a:solidFill>
                <a:latin typeface="Comic Sans MS" pitchFamily="66" charset="0"/>
              </a:rPr>
              <a:t>La ruptura de una relación se entiende como un fracaso personal y social.</a:t>
            </a:r>
            <a:br>
              <a:rPr lang="es-MX" sz="3400" dirty="0" smtClean="0">
                <a:solidFill>
                  <a:schemeClr val="bg1"/>
                </a:solidFill>
                <a:latin typeface="Comic Sans MS" pitchFamily="66" charset="0"/>
              </a:rPr>
            </a:br>
            <a:r>
              <a:rPr lang="es-MX" sz="3400" dirty="0" smtClean="0">
                <a:solidFill>
                  <a:schemeClr val="bg1"/>
                </a:solidFill>
                <a:latin typeface="Comic Sans MS" pitchFamily="66" charset="0"/>
              </a:rPr>
              <a:t>El desamor conlleva los mismos patrones que un estado de duelo por la muerte de alguien querido.</a:t>
            </a:r>
            <a:br>
              <a:rPr lang="es-MX" sz="3400" dirty="0" smtClean="0">
                <a:solidFill>
                  <a:schemeClr val="bg1"/>
                </a:solidFill>
                <a:latin typeface="Comic Sans MS" pitchFamily="66" charset="0"/>
              </a:rPr>
            </a:br>
            <a:r>
              <a:rPr lang="es-MX" sz="3400" dirty="0" smtClean="0">
                <a:solidFill>
                  <a:schemeClr val="bg1"/>
                </a:solidFill>
                <a:latin typeface="Comic Sans MS" pitchFamily="66" charset="0"/>
              </a:rPr>
              <a:t>El desamor conlleva los mismos patrones biológicos que la sensación de abandono en el bebé por parte de su vinculo afectivo (la madre)</a:t>
            </a:r>
            <a:r>
              <a:rPr lang="es-MX" dirty="0" smtClean="0"/>
              <a:t/>
            </a:r>
            <a:br>
              <a:rPr lang="es-MX" dirty="0" smtClean="0"/>
            </a:br>
            <a:r>
              <a:rPr lang="es-MX" dirty="0" smtClean="0"/>
              <a:t>.</a:t>
            </a:r>
            <a:r>
              <a:rPr lang="es-MX" sz="2400" dirty="0" smtClean="0"/>
              <a:t/>
            </a:r>
            <a:br>
              <a:rPr lang="es-MX" sz="2400" dirty="0" smtClean="0"/>
            </a:br>
            <a:r>
              <a:rPr lang="es-MX" sz="1800" dirty="0" smtClean="0"/>
              <a:t/>
            </a:r>
            <a:br>
              <a:rPr lang="es-MX" sz="1800" dirty="0" smtClean="0"/>
            </a:b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395536" y="764704"/>
            <a:ext cx="8229600" cy="5616624"/>
          </a:xfrm>
        </p:spPr>
        <p:txBody>
          <a:bodyPr>
            <a:noAutofit/>
          </a:bodyPr>
          <a:lstStyle/>
          <a:p>
            <a:r>
              <a:rPr lang="es-MX" sz="2000" b="1" dirty="0">
                <a:latin typeface="Comic Sans MS" pitchFamily="66" charset="0"/>
              </a:rPr>
              <a:t>Biología del desamor</a:t>
            </a:r>
            <a:br>
              <a:rPr lang="es-MX" sz="2000" b="1" dirty="0">
                <a:latin typeface="Comic Sans MS" pitchFamily="66" charset="0"/>
              </a:rPr>
            </a:br>
            <a:r>
              <a:rPr lang="es-MX" sz="2000" b="1" dirty="0">
                <a:latin typeface="Comic Sans MS" pitchFamily="66" charset="0"/>
              </a:rPr>
              <a:t>Y nos queda una última cuestión que subrayar en cuanto al desamor en los seres humanos y es intentar responder a la pregunta de por qué el ser humano siente desamor cuando es abandonado por su pareja. Para hallar una respuesta satisfactoria vamos a recurrir </a:t>
            </a:r>
            <a:r>
              <a:rPr lang="es-MX" sz="2000" b="1" dirty="0" err="1">
                <a:latin typeface="Comic Sans MS" pitchFamily="66" charset="0"/>
              </a:rPr>
              <a:t>aEduardo</a:t>
            </a:r>
            <a:r>
              <a:rPr lang="es-MX" sz="2000" b="1" dirty="0">
                <a:latin typeface="Comic Sans MS" pitchFamily="66" charset="0"/>
              </a:rPr>
              <a:t> </a:t>
            </a:r>
            <a:r>
              <a:rPr lang="es-MX" sz="2000" b="1" dirty="0" err="1">
                <a:latin typeface="Comic Sans MS" pitchFamily="66" charset="0"/>
              </a:rPr>
              <a:t>Punset</a:t>
            </a:r>
            <a:r>
              <a:rPr lang="es-MX" sz="2000" b="1" dirty="0">
                <a:latin typeface="Comic Sans MS" pitchFamily="66" charset="0"/>
              </a:rPr>
              <a:t> y a las investigaciones llevadas a cabo por él, recogidas en su libro: </a:t>
            </a:r>
            <a:r>
              <a:rPr lang="es-MX" sz="2000" b="1" i="1" dirty="0">
                <a:latin typeface="Comic Sans MS" pitchFamily="66" charset="0"/>
              </a:rPr>
              <a:t>“El Viaje al Amor (2007)”.</a:t>
            </a:r>
            <a:r>
              <a:rPr lang="es-MX" sz="2000" b="1" dirty="0">
                <a:latin typeface="Comic Sans MS" pitchFamily="66" charset="0"/>
              </a:rPr>
              <a:t/>
            </a:r>
            <a:br>
              <a:rPr lang="es-MX" sz="2000" b="1" dirty="0">
                <a:latin typeface="Comic Sans MS" pitchFamily="66" charset="0"/>
              </a:rPr>
            </a:br>
            <a:r>
              <a:rPr lang="es-MX" sz="2000" b="1" dirty="0">
                <a:latin typeface="Comic Sans MS" pitchFamily="66" charset="0"/>
              </a:rPr>
              <a:t>Las investigaciones científicas sobre el desamor han descubierto que cuando este ocurre, en nuestro cerebro acontecen una serie de cambios: el hipotálamo segrega una hormona liberadora de </a:t>
            </a:r>
            <a:r>
              <a:rPr lang="es-MX" sz="2000" b="1" dirty="0" err="1">
                <a:latin typeface="Comic Sans MS" pitchFamily="66" charset="0"/>
              </a:rPr>
              <a:t>corticotropina</a:t>
            </a:r>
            <a:r>
              <a:rPr lang="es-MX" sz="2000" b="1" dirty="0">
                <a:latin typeface="Comic Sans MS" pitchFamily="66" charset="0"/>
              </a:rPr>
              <a:t> (CRH) considerada esta como la molécula del miedo, y esta hormona produce a su vez la hormona (ACTH), esta llega a las glándulas suprarrenales  y las estimulan para que liberen </a:t>
            </a:r>
            <a:r>
              <a:rPr lang="es-MX" sz="2000" b="1" dirty="0" err="1">
                <a:latin typeface="Comic Sans MS" pitchFamily="66" charset="0"/>
              </a:rPr>
              <a:t>cortisol</a:t>
            </a:r>
            <a:r>
              <a:rPr lang="es-MX" sz="2000" b="1" dirty="0">
                <a:latin typeface="Comic Sans MS" pitchFamily="66" charset="0"/>
              </a:rPr>
              <a:t>, que es la hormona del estrés. Con lo que el desamor desata como mínimo dos estados en el ser humano, miedo y estrés.</a:t>
            </a:r>
            <a:r>
              <a:rPr lang="es-MX" sz="1800" b="1" dirty="0">
                <a:latin typeface="Comic Sans MS" pitchFamily="66" charset="0"/>
              </a:rPr>
              <a:t/>
            </a:r>
            <a:br>
              <a:rPr lang="es-MX" sz="1800" b="1" dirty="0">
                <a:latin typeface="Comic Sans MS" pitchFamily="66" charset="0"/>
              </a:rPr>
            </a:br>
            <a:r>
              <a:rPr lang="es-MX" sz="1800" b="1" dirty="0" smtClean="0">
                <a:latin typeface="Comic Sans MS" pitchFamily="66" charset="0"/>
              </a:rPr>
              <a:t>.</a:t>
            </a:r>
            <a:r>
              <a:rPr lang="es-MX" sz="1600" dirty="0">
                <a:latin typeface="+mn-lt"/>
              </a:rPr>
              <a:t/>
            </a:r>
            <a:br>
              <a:rPr lang="es-MX" sz="1600" dirty="0">
                <a:latin typeface="+mn-lt"/>
              </a:rPr>
            </a:br>
            <a:endParaRPr lang="es-MX" sz="16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CC"/>
            </a:gs>
            <a:gs pos="30000">
              <a:srgbClr val="FF3399"/>
            </a:gs>
            <a:gs pos="64999">
              <a:srgbClr val="CC0099"/>
            </a:gs>
            <a:gs pos="62000">
              <a:srgbClr val="FF0066">
                <a:alpha val="66000"/>
              </a:srgbClr>
            </a:gs>
            <a:gs pos="100000">
              <a:srgbClr val="FF8200"/>
            </a:gs>
          </a:gsLst>
          <a:lin ang="2700000" scaled="1"/>
          <a:tileRect/>
        </a:gra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11560" y="404664"/>
            <a:ext cx="8136904" cy="6048672"/>
          </a:xfrm>
        </p:spPr>
        <p:txBody>
          <a:bodyPr>
            <a:normAutofit fontScale="85000" lnSpcReduction="20000"/>
          </a:bodyPr>
          <a:lstStyle/>
          <a:p>
            <a:r>
              <a:rPr lang="es-MX" b="1" dirty="0" smtClean="0">
                <a:solidFill>
                  <a:schemeClr val="bg1"/>
                </a:solidFill>
                <a:latin typeface="Comic Sans MS" pitchFamily="66" charset="0"/>
              </a:rPr>
              <a:t>Las investigaciones de </a:t>
            </a:r>
            <a:r>
              <a:rPr lang="es-MX" b="1" dirty="0" err="1" smtClean="0">
                <a:solidFill>
                  <a:schemeClr val="bg1"/>
                </a:solidFill>
                <a:latin typeface="Comic Sans MS" pitchFamily="66" charset="0"/>
              </a:rPr>
              <a:t>Punset</a:t>
            </a:r>
            <a:r>
              <a:rPr lang="es-MX" b="1" dirty="0" smtClean="0">
                <a:solidFill>
                  <a:schemeClr val="bg1"/>
                </a:solidFill>
                <a:latin typeface="Comic Sans MS" pitchFamily="66" charset="0"/>
              </a:rPr>
              <a:t> indican que la clave del desamor está en la infancia. Pues se ha descubierto que hay una gran semejanza entre  la ansiedad de la separación de los niños (de la madre) y el desamor en los adultos, según el autor: </a:t>
            </a:r>
            <a:r>
              <a:rPr lang="es-MX" b="1" i="1" dirty="0" smtClean="0">
                <a:solidFill>
                  <a:schemeClr val="bg1"/>
                </a:solidFill>
                <a:latin typeface="Comic Sans MS" pitchFamily="66" charset="0"/>
              </a:rPr>
              <a:t>“El rechazo de la pareja o el desamor evocan los primitivos y poderosos sentimientos infantiles azuzados por el alejamiento de los seres queridos”. </a:t>
            </a:r>
            <a:r>
              <a:rPr lang="es-MX" b="1" dirty="0" smtClean="0">
                <a:solidFill>
                  <a:schemeClr val="bg1"/>
                </a:solidFill>
                <a:latin typeface="Comic Sans MS" pitchFamily="66" charset="0"/>
              </a:rPr>
              <a:t>Parece que nacemos con mecanismos innatos programados para establecer fuertes vínculos afectivos, que en un primer momento la protagonista de este vínculo será la madre y de adultos, la pareja escogida. Y cuando estos vínculos se rompen por un desamor suena la señal de alarma fisiológica del miedo a la muerte y el abandono</a:t>
            </a:r>
            <a:endParaRPr lang="es-MX"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14348" y="285728"/>
            <a:ext cx="2543164" cy="1011222"/>
          </a:xfrm>
        </p:spPr>
        <p:txBody>
          <a:bodyPr/>
          <a:lstStyle/>
          <a:p>
            <a:r>
              <a:rPr lang="es-ES" dirty="0" smtClean="0"/>
              <a:t>Desamor</a:t>
            </a:r>
            <a:endParaRPr lang="es-ES" dirty="0"/>
          </a:p>
        </p:txBody>
      </p:sp>
      <p:sp>
        <p:nvSpPr>
          <p:cNvPr id="5" name="4 Marcador de contenido"/>
          <p:cNvSpPr>
            <a:spLocks noGrp="1"/>
          </p:cNvSpPr>
          <p:nvPr>
            <p:ph sz="half" idx="1"/>
          </p:nvPr>
        </p:nvSpPr>
        <p:spPr>
          <a:xfrm>
            <a:off x="500034" y="1285860"/>
            <a:ext cx="4043362" cy="1357322"/>
          </a:xfrm>
        </p:spPr>
        <p:txBody>
          <a:bodyPr>
            <a:normAutofit/>
          </a:bodyPr>
          <a:lstStyle/>
          <a:p>
            <a:r>
              <a:rPr lang="es-ES_tradnl" sz="2000" dirty="0"/>
              <a:t>El desamor implica la desilusión de una relación de amor </a:t>
            </a:r>
            <a:r>
              <a:rPr lang="es-ES_tradnl" sz="2000" dirty="0" smtClean="0"/>
              <a:t>establecida.</a:t>
            </a:r>
          </a:p>
          <a:p>
            <a:endParaRPr lang="es-ES" sz="2400" dirty="0"/>
          </a:p>
        </p:txBody>
      </p:sp>
      <p:sp>
        <p:nvSpPr>
          <p:cNvPr id="7" name="6 Rectángulo"/>
          <p:cNvSpPr/>
          <p:nvPr/>
        </p:nvSpPr>
        <p:spPr>
          <a:xfrm>
            <a:off x="3786182" y="5357826"/>
            <a:ext cx="4572000" cy="707886"/>
          </a:xfrm>
          <a:prstGeom prst="rect">
            <a:avLst/>
          </a:prstGeom>
        </p:spPr>
        <p:txBody>
          <a:bodyPr>
            <a:spAutoFit/>
          </a:bodyPr>
          <a:lstStyle/>
          <a:p>
            <a:pPr>
              <a:buFont typeface="Arial" pitchFamily="34" charset="0"/>
              <a:buChar char="•"/>
            </a:pPr>
            <a:r>
              <a:rPr lang="es-ES_tradnl" sz="2000" dirty="0" smtClean="0"/>
              <a:t>El </a:t>
            </a:r>
            <a:r>
              <a:rPr lang="es-ES_tradnl" sz="2000" dirty="0"/>
              <a:t>desamor no empieza hasta que el amor no </a:t>
            </a:r>
            <a:r>
              <a:rPr lang="es-ES_tradnl" sz="2000" dirty="0" smtClean="0"/>
              <a:t>termina.</a:t>
            </a:r>
            <a:endParaRPr lang="es-ES" sz="2000" dirty="0"/>
          </a:p>
        </p:txBody>
      </p:sp>
      <p:pic>
        <p:nvPicPr>
          <p:cNvPr id="11268" name="Picture 4" descr="http://www.imagenesdeamor.name/wp-content/uploads/2012/10/imagenes-de-desamor-para-compartir-en-facebook.jpg"/>
          <p:cNvPicPr>
            <a:picLocks noChangeAspect="1" noChangeArrowheads="1"/>
          </p:cNvPicPr>
          <p:nvPr/>
        </p:nvPicPr>
        <p:blipFill>
          <a:blip r:embed="rId2" cstate="print"/>
          <a:srcRect/>
          <a:stretch>
            <a:fillRect/>
          </a:stretch>
        </p:blipFill>
        <p:spPr bwMode="auto">
          <a:xfrm>
            <a:off x="928662" y="2428868"/>
            <a:ext cx="2857520" cy="2398614"/>
          </a:xfrm>
          <a:prstGeom prst="roundRect">
            <a:avLst/>
          </a:prstGeom>
          <a:noFill/>
        </p:spPr>
      </p:pic>
      <p:pic>
        <p:nvPicPr>
          <p:cNvPr id="11272" name="Picture 8" descr="http://www.imagenesdeamor.name/wp-content/uploads/2012/09/imagene-de-desamor-para-Facebook.jpg"/>
          <p:cNvPicPr>
            <a:picLocks noChangeAspect="1" noChangeArrowheads="1"/>
          </p:cNvPicPr>
          <p:nvPr/>
        </p:nvPicPr>
        <p:blipFill>
          <a:blip r:embed="rId3" cstate="print"/>
          <a:srcRect/>
          <a:stretch>
            <a:fillRect/>
          </a:stretch>
        </p:blipFill>
        <p:spPr bwMode="auto">
          <a:xfrm>
            <a:off x="4286248" y="785794"/>
            <a:ext cx="2071702" cy="2560998"/>
          </a:xfrm>
          <a:prstGeom prst="roundRect">
            <a:avLst/>
          </a:prstGeom>
          <a:noFill/>
        </p:spPr>
      </p:pic>
      <p:pic>
        <p:nvPicPr>
          <p:cNvPr id="11274" name="Picture 10" descr="http://www.frasesmania.com/imagenes/frases/391347829313-Desamor.jpg"/>
          <p:cNvPicPr>
            <a:picLocks noChangeAspect="1" noChangeArrowheads="1"/>
          </p:cNvPicPr>
          <p:nvPr/>
        </p:nvPicPr>
        <p:blipFill>
          <a:blip r:embed="rId4" cstate="print"/>
          <a:srcRect/>
          <a:stretch>
            <a:fillRect/>
          </a:stretch>
        </p:blipFill>
        <p:spPr bwMode="auto">
          <a:xfrm>
            <a:off x="6429388" y="785794"/>
            <a:ext cx="2262202" cy="2714644"/>
          </a:xfrm>
          <a:prstGeom prst="rect">
            <a:avLst/>
          </a:prstGeom>
          <a:noFill/>
        </p:spPr>
      </p:pic>
      <p:pic>
        <p:nvPicPr>
          <p:cNvPr id="11276" name="Picture 12" descr="http://imagenparaelfacebook.com/wp-content/uploads/2012/08/388063_430233460362434_1597292401_n.jpg"/>
          <p:cNvPicPr>
            <a:picLocks noChangeAspect="1" noChangeArrowheads="1"/>
          </p:cNvPicPr>
          <p:nvPr/>
        </p:nvPicPr>
        <p:blipFill>
          <a:blip r:embed="rId5" cstate="print"/>
          <a:srcRect/>
          <a:stretch>
            <a:fillRect/>
          </a:stretch>
        </p:blipFill>
        <p:spPr bwMode="auto">
          <a:xfrm>
            <a:off x="5715008" y="3357562"/>
            <a:ext cx="2666998" cy="2000249"/>
          </a:xfrm>
          <a:prstGeom prst="roundRect">
            <a:avLst/>
          </a:prstGeom>
          <a:noFill/>
        </p:spPr>
      </p:pic>
      <p:pic>
        <p:nvPicPr>
          <p:cNvPr id="11278" name="Picture 14" descr="http://www.misimagenesfacebook.com/wp-content/uploads/varios/varios1777.jpg"/>
          <p:cNvPicPr>
            <a:picLocks noChangeAspect="1" noChangeArrowheads="1"/>
          </p:cNvPicPr>
          <p:nvPr/>
        </p:nvPicPr>
        <p:blipFill>
          <a:blip r:embed="rId6" cstate="print"/>
          <a:srcRect/>
          <a:stretch>
            <a:fillRect/>
          </a:stretch>
        </p:blipFill>
        <p:spPr bwMode="auto">
          <a:xfrm>
            <a:off x="3500430" y="3286125"/>
            <a:ext cx="2428892" cy="2103420"/>
          </a:xfrm>
          <a:prstGeom prst="round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99CC"/>
            </a:gs>
            <a:gs pos="30000">
              <a:srgbClr val="FF3399"/>
            </a:gs>
            <a:gs pos="64999">
              <a:srgbClr val="CC0099"/>
            </a:gs>
            <a:gs pos="62000">
              <a:srgbClr val="FF0066">
                <a:alpha val="66000"/>
              </a:srgbClr>
            </a:gs>
            <a:gs pos="100000">
              <a:srgbClr val="FF8200"/>
            </a:gs>
          </a:gsLst>
          <a:lin ang="81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692697"/>
            <a:ext cx="8568952" cy="5904656"/>
          </a:xfrm>
        </p:spPr>
        <p:txBody>
          <a:bodyPr>
            <a:normAutofit fontScale="90000"/>
          </a:bodyPr>
          <a:lstStyle/>
          <a:p>
            <a:r>
              <a:rPr lang="es-MX" sz="2200" b="1" dirty="0">
                <a:solidFill>
                  <a:schemeClr val="bg1"/>
                </a:solidFill>
                <a:latin typeface="Comic Sans MS" pitchFamily="66" charset="0"/>
              </a:rPr>
              <a:t>Esto explica que de adultos nos comportemos como niños cuando nos deja el ser querido, puesto que biológicamente no disponemos de más herramientas para hacer frente a este desamor que las que teníamos de bebés ante el abandono de la madre (mismas hormonas y mecanismos biológicos). En definitiva, los mecanismos por los que un bebé se desespera cuando es abandonado por su madre son los mismos que se activan cuando de adultos nos abandona nuestra pareja, por lo que las respuestas para hacer frente a este suceso doloroso son innatas y no han cambiado desde la infancia a la adultez, por ello todo ser humano atraviesa por esta sensación de abandono, miedo, ansiedad y tristeza cuando es víctima de un desamor y ya dependerá de otros factores (como el apoyo psicológico de amigos y familiares, etc.) cuánto tiempo durará en nosotros estas sensaciones negativas de perdida.</a:t>
            </a:r>
            <a:r>
              <a:rPr lang="es-MX" sz="2200" dirty="0">
                <a:latin typeface="Comic Sans MS" pitchFamily="66" charset="0"/>
              </a:rPr>
              <a:t/>
            </a:r>
            <a:br>
              <a:rPr lang="es-MX" sz="2200" dirty="0">
                <a:latin typeface="Comic Sans MS" pitchFamily="66" charset="0"/>
              </a:rPr>
            </a:br>
            <a:r>
              <a:rPr lang="es-MX" dirty="0"/>
              <a:t/>
            </a:r>
            <a:br>
              <a:rPr lang="es-MX" dirty="0"/>
            </a:b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0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88640"/>
            <a:ext cx="8640960" cy="6408712"/>
          </a:xfrm>
        </p:spPr>
        <p:txBody>
          <a:bodyPr>
            <a:normAutofit fontScale="62500" lnSpcReduction="20000"/>
          </a:bodyPr>
          <a:lstStyle/>
          <a:p>
            <a:r>
              <a:rPr lang="es-MX" b="1" dirty="0" smtClean="0">
                <a:solidFill>
                  <a:schemeClr val="tx1">
                    <a:lumMod val="95000"/>
                    <a:lumOff val="5000"/>
                  </a:schemeClr>
                </a:solidFill>
                <a:latin typeface="Comic Sans MS" pitchFamily="66" charset="0"/>
              </a:rPr>
              <a:t>Por lo tanto el desamor puede explicarse biológicamente, como hemos visto, ya que el abandono  comporta un estado de ansiedad, que activa el sistema de pánico, haciendo que nos sintamos frágiles y asustados, cuando nuestra pareja nos deja. Los expertos como la antropóloga H. Fisher, a esta ansiedad la han denominado: </a:t>
            </a:r>
            <a:r>
              <a:rPr lang="es-MX" b="1" i="1" dirty="0" smtClean="0">
                <a:solidFill>
                  <a:schemeClr val="tx1">
                    <a:lumMod val="95000"/>
                    <a:lumOff val="5000"/>
                  </a:schemeClr>
                </a:solidFill>
                <a:latin typeface="Comic Sans MS" pitchFamily="66" charset="0"/>
              </a:rPr>
              <a:t>“ansiedad de separación”. </a:t>
            </a:r>
            <a:r>
              <a:rPr lang="es-MX" b="1" dirty="0" smtClean="0">
                <a:solidFill>
                  <a:schemeClr val="tx1">
                    <a:lumMod val="95000"/>
                    <a:lumOff val="5000"/>
                  </a:schemeClr>
                </a:solidFill>
                <a:latin typeface="Comic Sans MS" pitchFamily="66" charset="0"/>
              </a:rPr>
              <a:t>Este tipo de ansiedad despierta a otro sistema:</a:t>
            </a:r>
            <a:r>
              <a:rPr lang="es-MX" b="1" i="1" dirty="0" smtClean="0">
                <a:solidFill>
                  <a:schemeClr val="tx1">
                    <a:lumMod val="95000"/>
                    <a:lumOff val="5000"/>
                  </a:schemeClr>
                </a:solidFill>
                <a:latin typeface="Comic Sans MS" pitchFamily="66" charset="0"/>
              </a:rPr>
              <a:t>“el sistema del estrés”.</a:t>
            </a:r>
            <a:r>
              <a:rPr lang="es-MX" b="1" dirty="0" smtClean="0">
                <a:solidFill>
                  <a:schemeClr val="tx1">
                    <a:lumMod val="95000"/>
                    <a:lumOff val="5000"/>
                  </a:schemeClr>
                </a:solidFill>
                <a:latin typeface="Comic Sans MS" pitchFamily="66" charset="0"/>
              </a:rPr>
              <a:t> La idea central de la hipótesis de Fisher y otros investigadores, es que cuando nuestro amado decide dejarnos, en nuestro organismo se disparan las mismas sustancias químicas que contribuyen a enamorarnos (activando ambos sistemas de pánico y de estrés), pero de forma aún más potente, intensificando la pasión, el miedo, la ansiedad, incentivándonos a quejarnos y protestar y a procurar con todo nuestro ánimo retener al amado. Parece que estamos preparados biológicamente para intentar retener a nuestra pareja que nos abandona. El amor, el desamor y el odio están estrechamente ligados, pues los conductos cerebrales que se activan en cada uno de los casos parecen ser los mismos.</a:t>
            </a:r>
            <a:br>
              <a:rPr lang="es-MX" b="1" dirty="0" smtClean="0">
                <a:solidFill>
                  <a:schemeClr val="tx1">
                    <a:lumMod val="95000"/>
                    <a:lumOff val="5000"/>
                  </a:schemeClr>
                </a:solidFill>
                <a:latin typeface="Comic Sans MS" pitchFamily="66" charset="0"/>
              </a:rPr>
            </a:br>
            <a:r>
              <a:rPr lang="es-MX" b="1" dirty="0" smtClean="0">
                <a:solidFill>
                  <a:schemeClr val="tx1">
                    <a:lumMod val="95000"/>
                    <a:lumOff val="5000"/>
                  </a:schemeClr>
                </a:solidFill>
                <a:latin typeface="Comic Sans MS" pitchFamily="66" charset="0"/>
              </a:rPr>
              <a:t>En definitiva, parece que aun siendo adultos nos comportamos como bebés cuando somos abandonados por nuestra pareja ya que nuestro cerebro utiliza las mismas vías de respuesta ante el abandono de la madre que el desamor entre novios, con lo que podría decirse que estos mecanismos son innatos y por ello todos los seres humanos pasamos por esta fase de tristeza y desesperación</a:t>
            </a:r>
            <a:endParaRPr lang="es-MX"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jpg"/>
          <p:cNvPicPr>
            <a:picLocks noGrp="1" noChangeAspect="1"/>
          </p:cNvPicPr>
          <p:nvPr>
            <p:ph idx="1"/>
          </p:nvPr>
        </p:nvPicPr>
        <p:blipFill>
          <a:blip r:embed="rId2" cstate="print"/>
          <a:stretch>
            <a:fillRect/>
          </a:stretch>
        </p:blipFill>
        <p:spPr>
          <a:xfrm>
            <a:off x="0" y="0"/>
            <a:ext cx="928817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half" idx="2"/>
          </p:nvPr>
        </p:nvSpPr>
        <p:spPr>
          <a:xfrm rot="18648788">
            <a:off x="2772206" y="1655462"/>
            <a:ext cx="2957906" cy="1735469"/>
          </a:xfrm>
        </p:spPr>
        <p:txBody>
          <a:bodyPr>
            <a:normAutofit/>
          </a:bodyPr>
          <a:lstStyle/>
          <a:p>
            <a:r>
              <a:rPr lang="es-MX" sz="9600" dirty="0" smtClean="0">
                <a:solidFill>
                  <a:schemeClr val="bg1"/>
                </a:solidFill>
                <a:latin typeface="Chiller" pitchFamily="82" charset="0"/>
              </a:rPr>
              <a:t>Gracias</a:t>
            </a:r>
            <a:endParaRPr lang="es-MX" sz="9600" dirty="0">
              <a:solidFill>
                <a:schemeClr val="bg1"/>
              </a:solidFill>
              <a:latin typeface="Chiller" pitchFamily="82" charset="0"/>
            </a:endParaRPr>
          </a:p>
        </p:txBody>
      </p:sp>
      <p:sp>
        <p:nvSpPr>
          <p:cNvPr id="6" name="TextBox 5"/>
          <p:cNvSpPr txBox="1"/>
          <p:nvPr/>
        </p:nvSpPr>
        <p:spPr>
          <a:xfrm>
            <a:off x="3779912" y="5589240"/>
            <a:ext cx="5364088" cy="1015663"/>
          </a:xfrm>
          <a:prstGeom prst="rect">
            <a:avLst/>
          </a:prstGeom>
          <a:noFill/>
        </p:spPr>
        <p:txBody>
          <a:bodyPr wrap="square" rtlCol="0">
            <a:spAutoFit/>
          </a:bodyPr>
          <a:lstStyle/>
          <a:p>
            <a:r>
              <a:rPr lang="es-MX" sz="6000" dirty="0" smtClean="0">
                <a:solidFill>
                  <a:srgbClr val="FF0000"/>
                </a:solidFill>
                <a:latin typeface="Chiller" pitchFamily="82" charset="0"/>
              </a:rPr>
              <a:t>POR NO DORMIRSE</a:t>
            </a:r>
            <a:endParaRPr lang="es-MX" sz="6000" dirty="0">
              <a:solidFill>
                <a:srgbClr val="FF0000"/>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001056" cy="928694"/>
          </a:xfrm>
        </p:spPr>
        <p:txBody>
          <a:bodyPr>
            <a:noAutofit/>
          </a:bodyPr>
          <a:lstStyle/>
          <a:p>
            <a:r>
              <a:rPr lang="es-ES" sz="2600" dirty="0" smtClean="0"/>
              <a:t>Ante la desilusión las transformaciones de la personalidad se van a suceder en dos proyecciones </a:t>
            </a:r>
            <a:endParaRPr lang="es-ES" sz="2600" dirty="0"/>
          </a:p>
        </p:txBody>
      </p:sp>
      <p:pic>
        <p:nvPicPr>
          <p:cNvPr id="14338" name="Picture 2" descr="http://www.frasesimagenes.com/wp-content/uploads/2012/11/no-soy-cruel-simplemente-he-aprendido-a-usar-menos-el-corazon.jpg"/>
          <p:cNvPicPr>
            <a:picLocks noChangeAspect="1" noChangeArrowheads="1"/>
          </p:cNvPicPr>
          <p:nvPr/>
        </p:nvPicPr>
        <p:blipFill>
          <a:blip r:embed="rId2" cstate="print"/>
          <a:srcRect/>
          <a:stretch>
            <a:fillRect/>
          </a:stretch>
        </p:blipFill>
        <p:spPr bwMode="auto">
          <a:xfrm>
            <a:off x="785786" y="4143380"/>
            <a:ext cx="3458048" cy="2409827"/>
          </a:xfrm>
          <a:prstGeom prst="roundRect">
            <a:avLst/>
          </a:prstGeom>
          <a:noFill/>
        </p:spPr>
      </p:pic>
      <p:pic>
        <p:nvPicPr>
          <p:cNvPr id="5" name="Picture 2" descr="El tiempo puede sanar las heridas, pero las cicatrices siempre nos recordarán el pasado desmotivaciones de amor"/>
          <p:cNvPicPr>
            <a:picLocks noChangeAspect="1" noChangeArrowheads="1"/>
          </p:cNvPicPr>
          <p:nvPr/>
        </p:nvPicPr>
        <p:blipFill>
          <a:blip r:embed="rId3" cstate="print"/>
          <a:srcRect/>
          <a:stretch>
            <a:fillRect/>
          </a:stretch>
        </p:blipFill>
        <p:spPr bwMode="auto">
          <a:xfrm>
            <a:off x="4572000" y="4214818"/>
            <a:ext cx="2571768" cy="2404043"/>
          </a:xfrm>
          <a:prstGeom prst="roundRect">
            <a:avLst/>
          </a:prstGeom>
          <a:noFill/>
        </p:spPr>
      </p:pic>
      <p:pic>
        <p:nvPicPr>
          <p:cNvPr id="6" name="Picture 6" descr="http://tarjetasparafacebook.files.wordpress.com/2013/01/tarjetas-para-facebook-desamor-009.jpg"/>
          <p:cNvPicPr>
            <a:picLocks noChangeAspect="1" noChangeArrowheads="1"/>
          </p:cNvPicPr>
          <p:nvPr/>
        </p:nvPicPr>
        <p:blipFill>
          <a:blip r:embed="rId4" cstate="print"/>
          <a:srcRect/>
          <a:stretch>
            <a:fillRect/>
          </a:stretch>
        </p:blipFill>
        <p:spPr bwMode="auto">
          <a:xfrm>
            <a:off x="3428992" y="2000240"/>
            <a:ext cx="2428892" cy="2428893"/>
          </a:xfrm>
          <a:prstGeom prst="roundRect">
            <a:avLst/>
          </a:prstGeom>
          <a:noFill/>
        </p:spPr>
      </p:pic>
      <p:sp>
        <p:nvSpPr>
          <p:cNvPr id="9" name="8 CuadroTexto"/>
          <p:cNvSpPr txBox="1"/>
          <p:nvPr/>
        </p:nvSpPr>
        <p:spPr>
          <a:xfrm>
            <a:off x="3643306" y="1428736"/>
            <a:ext cx="4929222" cy="646331"/>
          </a:xfrm>
          <a:prstGeom prst="rect">
            <a:avLst/>
          </a:prstGeom>
          <a:noFill/>
        </p:spPr>
        <p:txBody>
          <a:bodyPr wrap="square" rtlCol="0">
            <a:spAutoFit/>
          </a:bodyPr>
          <a:lstStyle/>
          <a:p>
            <a:pPr>
              <a:buFont typeface="Wingdings" pitchFamily="2" charset="2"/>
              <a:buChar char="§"/>
            </a:pPr>
            <a:r>
              <a:rPr lang="es-ES" dirty="0" smtClean="0">
                <a:latin typeface="Calibri" pitchFamily="34" charset="0"/>
              </a:rPr>
              <a:t>La reorganización de sus concepciones sobre la psicología amorosa </a:t>
            </a:r>
            <a:endParaRPr lang="es-ES" dirty="0">
              <a:latin typeface="Calibri" pitchFamily="34" charset="0"/>
            </a:endParaRPr>
          </a:p>
        </p:txBody>
      </p:sp>
      <p:pic>
        <p:nvPicPr>
          <p:cNvPr id="14340" name="Picture 4" descr="http://imalbum.aufeminin.com/album/D20091030/608667_RCJFM6WLCLF5PL7MUHOYUKCQVZVOB3_mat_H204914_L.jpg"/>
          <p:cNvPicPr>
            <a:picLocks noChangeAspect="1" noChangeArrowheads="1"/>
          </p:cNvPicPr>
          <p:nvPr/>
        </p:nvPicPr>
        <p:blipFill>
          <a:blip r:embed="rId5" cstate="print"/>
          <a:srcRect/>
          <a:stretch>
            <a:fillRect/>
          </a:stretch>
        </p:blipFill>
        <p:spPr bwMode="auto">
          <a:xfrm>
            <a:off x="714348" y="1643050"/>
            <a:ext cx="2571768" cy="2345452"/>
          </a:xfrm>
          <a:prstGeom prst="roundRect">
            <a:avLst/>
          </a:prstGeom>
          <a:noFill/>
        </p:spPr>
      </p:pic>
      <p:pic>
        <p:nvPicPr>
          <p:cNvPr id="14342" name="Picture 6" descr="http://4.bp.blogspot.com/_rf8S81I4umk/Su1Ld7fddWI/AAAAAAAAAmI/Xewe16Nzvmk/s400/el+desamor.jpg"/>
          <p:cNvPicPr>
            <a:picLocks noChangeAspect="1" noChangeArrowheads="1"/>
          </p:cNvPicPr>
          <p:nvPr/>
        </p:nvPicPr>
        <p:blipFill>
          <a:blip r:embed="rId6" cstate="print"/>
          <a:srcRect/>
          <a:stretch>
            <a:fillRect/>
          </a:stretch>
        </p:blipFill>
        <p:spPr bwMode="auto">
          <a:xfrm>
            <a:off x="5857884" y="1785926"/>
            <a:ext cx="2500330" cy="3077329"/>
          </a:xfrm>
          <a:prstGeom prst="round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3900486" cy="1000132"/>
          </a:xfrm>
        </p:spPr>
        <p:txBody>
          <a:bodyPr>
            <a:normAutofit/>
          </a:bodyPr>
          <a:lstStyle/>
          <a:p>
            <a:r>
              <a:rPr lang="es-ES" sz="2400" dirty="0" smtClean="0">
                <a:solidFill>
                  <a:schemeClr val="tx1">
                    <a:lumMod val="95000"/>
                    <a:lumOff val="5000"/>
                  </a:schemeClr>
                </a:solidFill>
                <a:latin typeface="+mn-lt"/>
              </a:rPr>
              <a:t>La recolocación de un sujeto ante el otro:</a:t>
            </a:r>
            <a:endParaRPr lang="es-ES" sz="2400" dirty="0">
              <a:solidFill>
                <a:schemeClr val="tx1">
                  <a:lumMod val="95000"/>
                  <a:lumOff val="5000"/>
                </a:schemeClr>
              </a:solidFill>
              <a:latin typeface="+mn-lt"/>
            </a:endParaRPr>
          </a:p>
        </p:txBody>
      </p:sp>
      <p:pic>
        <p:nvPicPr>
          <p:cNvPr id="27650" name="Picture 2" descr="http://desmotivando.com/wp-content/uploads/2012/07/desmotivaciones-desamor-cancion.jpg"/>
          <p:cNvPicPr>
            <a:picLocks noChangeAspect="1" noChangeArrowheads="1"/>
          </p:cNvPicPr>
          <p:nvPr/>
        </p:nvPicPr>
        <p:blipFill>
          <a:blip r:embed="rId2" cstate="print"/>
          <a:srcRect/>
          <a:stretch>
            <a:fillRect/>
          </a:stretch>
        </p:blipFill>
        <p:spPr bwMode="auto">
          <a:xfrm>
            <a:off x="4357686" y="1142984"/>
            <a:ext cx="3214710" cy="2384244"/>
          </a:xfrm>
          <a:prstGeom prst="roundRect">
            <a:avLst/>
          </a:prstGeom>
          <a:noFill/>
        </p:spPr>
      </p:pic>
      <p:pic>
        <p:nvPicPr>
          <p:cNvPr id="27652" name="Picture 4" descr="http://dmodaenvzla.com/wp-content/uploads/2012/04/8497f__acosoescolar1.jpg"/>
          <p:cNvPicPr>
            <a:picLocks noChangeAspect="1" noChangeArrowheads="1"/>
          </p:cNvPicPr>
          <p:nvPr/>
        </p:nvPicPr>
        <p:blipFill>
          <a:blip r:embed="rId3" cstate="print"/>
          <a:srcRect/>
          <a:stretch>
            <a:fillRect/>
          </a:stretch>
        </p:blipFill>
        <p:spPr bwMode="auto">
          <a:xfrm>
            <a:off x="642910" y="1928802"/>
            <a:ext cx="3643338" cy="3169705"/>
          </a:xfrm>
          <a:prstGeom prst="roundRect">
            <a:avLst/>
          </a:prstGeom>
          <a:noFill/>
        </p:spPr>
      </p:pic>
      <p:pic>
        <p:nvPicPr>
          <p:cNvPr id="27654" name="Picture 6" descr="http://2.bp.blogspot.com/_Qj1hFhYXjNY/ScloX-aXqdI/AAAAAAAAAAw/kjO3B1rk2HA/s400/460772256_BTCHIIYJLDYCQKD.jpg"/>
          <p:cNvPicPr>
            <a:picLocks noChangeAspect="1" noChangeArrowheads="1"/>
          </p:cNvPicPr>
          <p:nvPr/>
        </p:nvPicPr>
        <p:blipFill>
          <a:blip r:embed="rId4" cstate="print"/>
          <a:srcRect/>
          <a:stretch>
            <a:fillRect/>
          </a:stretch>
        </p:blipFill>
        <p:spPr bwMode="auto">
          <a:xfrm>
            <a:off x="5357818" y="3571876"/>
            <a:ext cx="2571768" cy="2571768"/>
          </a:xfrm>
          <a:prstGeom prst="roundRect">
            <a:avLst/>
          </a:prstGeom>
          <a:noFill/>
        </p:spPr>
      </p:pic>
      <p:pic>
        <p:nvPicPr>
          <p:cNvPr id="27656" name="Picture 8" descr="http://www.misimagenesfacebook.com/wp-content/uploads/2013/01/enero393.jpg"/>
          <p:cNvPicPr>
            <a:picLocks noChangeAspect="1" noChangeArrowheads="1"/>
          </p:cNvPicPr>
          <p:nvPr/>
        </p:nvPicPr>
        <p:blipFill>
          <a:blip r:embed="rId5" cstate="print"/>
          <a:srcRect/>
          <a:stretch>
            <a:fillRect/>
          </a:stretch>
        </p:blipFill>
        <p:spPr bwMode="auto">
          <a:xfrm>
            <a:off x="4000496" y="3500438"/>
            <a:ext cx="1571636" cy="1533917"/>
          </a:xfrm>
          <a:prstGeom prst="rect">
            <a:avLst/>
          </a:prstGeom>
          <a:noFill/>
        </p:spPr>
      </p:pic>
      <p:pic>
        <p:nvPicPr>
          <p:cNvPr id="27658" name="Picture 10" descr="http://1.bp.blogspot.com/_HctBy17hSRw/SbUnolj36gI/AAAAAAAAABw/UxXYDxsszr8/s400/solo+amigos.jpg"/>
          <p:cNvPicPr>
            <a:picLocks noChangeAspect="1" noChangeArrowheads="1"/>
          </p:cNvPicPr>
          <p:nvPr/>
        </p:nvPicPr>
        <p:blipFill>
          <a:blip r:embed="rId6" cstate="print"/>
          <a:srcRect/>
          <a:stretch>
            <a:fillRect/>
          </a:stretch>
        </p:blipFill>
        <p:spPr bwMode="auto">
          <a:xfrm>
            <a:off x="1214414" y="4786322"/>
            <a:ext cx="2928958" cy="1844708"/>
          </a:xfrm>
          <a:prstGeom prst="round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6000">
              <a:schemeClr val="bg1"/>
            </a:gs>
            <a:gs pos="50000">
              <a:srgbClr val="FF0066"/>
            </a:gs>
            <a:gs pos="100000">
              <a:schemeClr val="bg1"/>
            </a:gs>
          </a:gsLst>
          <a:lin ang="8100000" scaled="1"/>
        </a:gradFill>
        <a:effectLst/>
      </p:bgPr>
    </p:bg>
    <p:spTree>
      <p:nvGrpSpPr>
        <p:cNvPr id="1" name=""/>
        <p:cNvGrpSpPr/>
        <p:nvPr/>
      </p:nvGrpSpPr>
      <p:grpSpPr>
        <a:xfrm>
          <a:off x="0" y="0"/>
          <a:ext cx="0" cy="0"/>
          <a:chOff x="0" y="0"/>
          <a:chExt cx="0" cy="0"/>
        </a:xfrm>
      </p:grpSpPr>
      <p:sp>
        <p:nvSpPr>
          <p:cNvPr id="4" name="3 CuadroTexto"/>
          <p:cNvSpPr txBox="1"/>
          <p:nvPr/>
        </p:nvSpPr>
        <p:spPr>
          <a:xfrm>
            <a:off x="323528" y="0"/>
            <a:ext cx="8424936" cy="4985980"/>
          </a:xfrm>
          <a:prstGeom prst="rect">
            <a:avLst/>
          </a:prstGeom>
          <a:noFill/>
        </p:spPr>
        <p:txBody>
          <a:bodyPr wrap="square" rtlCol="0">
            <a:spAutoFit/>
          </a:bodyPr>
          <a:lstStyle/>
          <a:p>
            <a:endParaRPr lang="es-ES_tradnl" sz="2400" dirty="0" smtClean="0">
              <a:latin typeface="Comic Sans MS" pitchFamily="66" charset="0"/>
            </a:endParaRPr>
          </a:p>
          <a:p>
            <a:r>
              <a:rPr lang="es-ES_tradnl" sz="2400" dirty="0" smtClean="0">
                <a:latin typeface="Comic Sans MS" pitchFamily="66" charset="0"/>
              </a:rPr>
              <a:t>*</a:t>
            </a:r>
            <a:r>
              <a:rPr lang="es-ES_tradnl" sz="2400" dirty="0">
                <a:latin typeface="Comic Sans MS" pitchFamily="66" charset="0"/>
              </a:rPr>
              <a:t>El desamor puede haberse </a:t>
            </a:r>
            <a:r>
              <a:rPr lang="es-ES_tradnl" sz="2400" dirty="0" smtClean="0">
                <a:latin typeface="Comic Sans MS" pitchFamily="66" charset="0"/>
              </a:rPr>
              <a:t>desarrollado a </a:t>
            </a:r>
            <a:r>
              <a:rPr lang="es-ES_tradnl" sz="2400" dirty="0">
                <a:latin typeface="Comic Sans MS" pitchFamily="66" charset="0"/>
              </a:rPr>
              <a:t>lo largo del mismo proceso </a:t>
            </a:r>
            <a:r>
              <a:rPr lang="es-ES_tradnl" sz="2400" dirty="0" smtClean="0">
                <a:latin typeface="Comic Sans MS" pitchFamily="66" charset="0"/>
              </a:rPr>
              <a:t>amoroso, amor </a:t>
            </a:r>
            <a:r>
              <a:rPr lang="es-ES_tradnl" sz="2400" dirty="0">
                <a:latin typeface="Comic Sans MS" pitchFamily="66" charset="0"/>
              </a:rPr>
              <a:t>y desamor pueden estar compartiendo </a:t>
            </a:r>
            <a:r>
              <a:rPr lang="es-ES_tradnl" sz="2400" dirty="0" smtClean="0">
                <a:latin typeface="Comic Sans MS" pitchFamily="66" charset="0"/>
              </a:rPr>
              <a:t>situaciones.</a:t>
            </a:r>
          </a:p>
          <a:p>
            <a:endParaRPr lang="es-ES_tradnl" sz="2400" dirty="0" smtClean="0">
              <a:latin typeface="Comic Sans MS" pitchFamily="66" charset="0"/>
            </a:endParaRPr>
          </a:p>
          <a:p>
            <a:r>
              <a:rPr lang="es-ES_tradnl" sz="2400" dirty="0" smtClean="0">
                <a:latin typeface="Comic Sans MS" pitchFamily="66" charset="0"/>
              </a:rPr>
              <a:t>*El </a:t>
            </a:r>
            <a:r>
              <a:rPr lang="es-ES_tradnl" sz="2400" dirty="0">
                <a:latin typeface="Comic Sans MS" pitchFamily="66" charset="0"/>
              </a:rPr>
              <a:t>amor es una manera de construir una relación selecta intrínseca y bidireccional. Cuando una de las partes no está a la altura del código privado, explícito y tácito, que los dos enamorados han ido construyendo, la probabilidad del desamor crece, y sus primeras apariciones o signos hacen actos de presencia en las escenas íntimas. </a:t>
            </a:r>
            <a:endParaRPr lang="es-ES_tradnl" sz="2400" dirty="0" smtClean="0">
              <a:latin typeface="Comic Sans MS" pitchFamily="66" charset="0"/>
            </a:endParaRPr>
          </a:p>
          <a:p>
            <a:endParaRPr lang="es-ES_tradnl" dirty="0" smtClean="0"/>
          </a:p>
          <a:p>
            <a:endParaRPr lang="es-MX" dirty="0"/>
          </a:p>
          <a:p>
            <a:endParaRPr lang="es-MX"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5" t="-19948" r="12" b="18643"/>
          <a:stretch/>
        </p:blipFill>
        <p:spPr bwMode="auto">
          <a:xfrm>
            <a:off x="4139952" y="4293096"/>
            <a:ext cx="4726536" cy="2339952"/>
          </a:xfrm>
          <a:prstGeom prst="rect">
            <a:avLst/>
          </a:prstGeom>
          <a:solidFill>
            <a:schemeClr val="accent1"/>
          </a:solidFill>
          <a:ln>
            <a:noFill/>
          </a:ln>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49080"/>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7381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xEl>
                                              <p:pRg st="1" end="1"/>
                                            </p:txEl>
                                          </p:spTgt>
                                        </p:tgtEl>
                                      </p:cBhvr>
                                    </p:animEffect>
                                    <p:set>
                                      <p:cBhvr>
                                        <p:cTn id="14" dur="1" fill="hold">
                                          <p:stCondLst>
                                            <p:cond delay="1999"/>
                                          </p:stCondLst>
                                        </p:cTn>
                                        <p:tgtEl>
                                          <p:spTgt spid="4">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amond(in)">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p:tgtEl>
                                          <p:spTgt spid="4">
                                            <p:txEl>
                                              <p:pRg st="3" end="3"/>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1"/>
            </a:gs>
            <a:gs pos="50000">
              <a:srgbClr val="FF0066"/>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CuadroTexto"/>
          <p:cNvSpPr txBox="1"/>
          <p:nvPr/>
        </p:nvSpPr>
        <p:spPr>
          <a:xfrm>
            <a:off x="251520" y="188640"/>
            <a:ext cx="8640960" cy="3970318"/>
          </a:xfrm>
          <a:prstGeom prst="rect">
            <a:avLst/>
          </a:prstGeom>
          <a:noFill/>
        </p:spPr>
        <p:txBody>
          <a:bodyPr wrap="square" rtlCol="0">
            <a:spAutoFit/>
          </a:bodyPr>
          <a:lstStyle/>
          <a:p>
            <a:r>
              <a:rPr lang="es-ES_tradnl" dirty="0" smtClean="0">
                <a:latin typeface="Comic Sans MS" pitchFamily="66" charset="0"/>
              </a:rPr>
              <a:t>Algunas de las pequeñas señales que desenamoran pasan por una extensa variedad de desatenciones, desmemorizaciones, detalles poco elegantes, incumplimientos de palabra, ausencia de colaboraciones. </a:t>
            </a:r>
            <a:endParaRPr lang="es-MX" dirty="0" smtClean="0">
              <a:latin typeface="Comic Sans MS" pitchFamily="66" charset="0"/>
            </a:endParaRPr>
          </a:p>
          <a:p>
            <a:endParaRPr lang="es-ES_tradnl" dirty="0" smtClean="0">
              <a:latin typeface="Comic Sans MS" pitchFamily="66" charset="0"/>
            </a:endParaRPr>
          </a:p>
          <a:p>
            <a:r>
              <a:rPr lang="es-ES_tradnl" dirty="0" smtClean="0">
                <a:latin typeface="Comic Sans MS" pitchFamily="66" charset="0"/>
              </a:rPr>
              <a:t>De esta serie de  </a:t>
            </a:r>
            <a:r>
              <a:rPr lang="es-ES_tradnl" dirty="0">
                <a:latin typeface="Comic Sans MS" pitchFamily="66" charset="0"/>
              </a:rPr>
              <a:t>cosas pueden surgir momentos de crisis, con escenificaciones de gritos y frases radicales, en los que se pone seriamente en duda el valor del otro en la vida de uno. </a:t>
            </a:r>
            <a:endParaRPr lang="es-ES_tradnl" dirty="0" smtClean="0">
              <a:latin typeface="Comic Sans MS" pitchFamily="66" charset="0"/>
            </a:endParaRPr>
          </a:p>
          <a:p>
            <a:endParaRPr lang="es-ES_tradnl" dirty="0">
              <a:latin typeface="Comic Sans MS" pitchFamily="66" charset="0"/>
            </a:endParaRPr>
          </a:p>
          <a:p>
            <a:r>
              <a:rPr lang="es-ES_tradnl" dirty="0" smtClean="0">
                <a:latin typeface="Comic Sans MS" pitchFamily="66" charset="0"/>
              </a:rPr>
              <a:t>El </a:t>
            </a:r>
            <a:r>
              <a:rPr lang="es-ES_tradnl" dirty="0">
                <a:latin typeface="Comic Sans MS" pitchFamily="66" charset="0"/>
              </a:rPr>
              <a:t>lugar que ocupa deja de ser tan seguro y a la vez tan necesario</a:t>
            </a:r>
            <a:r>
              <a:rPr lang="es-ES_tradnl" dirty="0" smtClean="0">
                <a:latin typeface="Comic Sans MS" pitchFamily="66" charset="0"/>
              </a:rPr>
              <a:t>.</a:t>
            </a:r>
          </a:p>
          <a:p>
            <a:endParaRPr lang="es-ES_tradnl" dirty="0">
              <a:latin typeface="Comic Sans MS" pitchFamily="66" charset="0"/>
            </a:endParaRPr>
          </a:p>
          <a:p>
            <a:r>
              <a:rPr lang="es-ES_tradnl" dirty="0" smtClean="0">
                <a:latin typeface="Comic Sans MS" pitchFamily="66" charset="0"/>
              </a:rPr>
              <a:t> </a:t>
            </a:r>
            <a:r>
              <a:rPr lang="es-ES_tradnl" dirty="0">
                <a:latin typeface="Comic Sans MS" pitchFamily="66" charset="0"/>
              </a:rPr>
              <a:t>La primera mención o visión de abandonar o ser abandonado es terrible. Pone nombre a algo que no se desea que ocurra pero, en definitiva, pone nombre a una hipótesis perfectamente realista y realizable. Cuantas más veces lo ponga, cuanto más se recurra a esa hipótesis más cerca se está de cumplirla.</a:t>
            </a:r>
            <a:endParaRPr lang="es-MX" dirty="0">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329" y="4215154"/>
            <a:ext cx="2448272" cy="202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215154"/>
            <a:ext cx="1415942" cy="20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346696"/>
            <a:ext cx="2971800" cy="175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4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500"/>
                                        <p:tgtEl>
                                          <p:spTgt spid="2">
                                            <p:txEl>
                                              <p:pRg st="0" end="0"/>
                                            </p:txEl>
                                          </p:spTgt>
                                        </p:tgtEl>
                                      </p:cBhvr>
                                    </p:animEffect>
                                    <p:set>
                                      <p:cBhvr>
                                        <p:cTn id="1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2">
                                            <p:txEl>
                                              <p:pRg st="2" end="2"/>
                                            </p:txEl>
                                          </p:spTgt>
                                        </p:tgtEl>
                                      </p:cBhvr>
                                    </p:animEffect>
                                    <p:set>
                                      <p:cBhvr>
                                        <p:cTn id="33" dur="1" fill="hold">
                                          <p:stCondLst>
                                            <p:cond delay="1999"/>
                                          </p:stCondLst>
                                        </p:cTn>
                                        <p:tgtEl>
                                          <p:spTgt spid="2">
                                            <p:txEl>
                                              <p:pRg st="2" end="2"/>
                                            </p:txEl>
                                          </p:spTgt>
                                        </p:tgtEl>
                                        <p:attrNameLst>
                                          <p:attrName>style.visibility</p:attrName>
                                        </p:attrNameLst>
                                      </p:cBhvr>
                                      <p:to>
                                        <p:strVal val="hidden"/>
                                      </p:to>
                                    </p:set>
                                  </p:childTnLst>
                                </p:cTn>
                              </p:par>
                              <p:par>
                                <p:cTn id="34" presetID="8" presetClass="exit" presetSubtype="16" fill="hold" nodeType="withEffect">
                                  <p:stCondLst>
                                    <p:cond delay="0"/>
                                  </p:stCondLst>
                                  <p:childTnLst>
                                    <p:animEffect transition="out" filter="diamond(in)">
                                      <p:cBhvr>
                                        <p:cTn id="35" dur="2000"/>
                                        <p:tgtEl>
                                          <p:spTgt spid="2">
                                            <p:txEl>
                                              <p:pRg st="4" end="4"/>
                                            </p:txEl>
                                          </p:spTgt>
                                        </p:tgtEl>
                                      </p:cBhvr>
                                    </p:animEffect>
                                    <p:set>
                                      <p:cBhvr>
                                        <p:cTn id="36" dur="1" fill="hold">
                                          <p:stCondLst>
                                            <p:cond delay="1999"/>
                                          </p:stCondLst>
                                        </p:cTn>
                                        <p:tgtEl>
                                          <p:spTgt spid="2">
                                            <p:txEl>
                                              <p:pRg st="4" end="4"/>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diamond(in)">
                                      <p:cBhvr>
                                        <p:cTn id="41" dur="20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
                                            <p:txEl>
                                              <p:pRg st="6" end="6"/>
                                            </p:txEl>
                                          </p:spTgt>
                                        </p:tgtEl>
                                      </p:cBhvr>
                                    </p:animEffect>
                                    <p:set>
                                      <p:cBhvr>
                                        <p:cTn id="46" dur="1" fill="hold">
                                          <p:stCondLst>
                                            <p:cond delay="499"/>
                                          </p:stCondLst>
                                        </p:cTn>
                                        <p:tgtEl>
                                          <p:spTgt spid="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rgbClr val="FF0066"/>
            </a:gs>
            <a:gs pos="100000">
              <a:srgbClr val="0070C0"/>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2" name="Content Placeholder 11" descr="images (4).jpg"/>
          <p:cNvPicPr>
            <a:picLocks noGrp="1" noChangeAspect="1"/>
          </p:cNvPicPr>
          <p:nvPr>
            <p:ph idx="1"/>
          </p:nvPr>
        </p:nvPicPr>
        <p:blipFill>
          <a:blip r:embed="rId2" cstate="print"/>
          <a:stretch>
            <a:fillRect/>
          </a:stretch>
        </p:blipFill>
        <p:spPr>
          <a:xfrm>
            <a:off x="4897437" y="2275681"/>
            <a:ext cx="2466975" cy="1847850"/>
          </a:xfrm>
          <a:prstGeom prst="rect">
            <a:avLst/>
          </a:prstGeom>
          <a:ln>
            <a:noFill/>
          </a:ln>
          <a:effectLst>
            <a:softEdge rad="112500"/>
          </a:effectLst>
        </p:spPr>
      </p:pic>
      <p:sp>
        <p:nvSpPr>
          <p:cNvPr id="11" name="Text Placeholder 10"/>
          <p:cNvSpPr>
            <a:spLocks noGrp="1"/>
          </p:cNvSpPr>
          <p:nvPr>
            <p:ph type="body" sz="half" idx="2"/>
          </p:nvPr>
        </p:nvSpPr>
        <p:spPr>
          <a:xfrm>
            <a:off x="179512" y="188640"/>
            <a:ext cx="3600400" cy="6120680"/>
          </a:xfrm>
        </p:spPr>
        <p:txBody>
          <a:bodyPr>
            <a:normAutofit/>
          </a:bodyPr>
          <a:lstStyle/>
          <a:p>
            <a:r>
              <a:rPr lang="es-ES_tradnl" sz="2400" dirty="0" smtClean="0">
                <a:latin typeface="Comic Sans MS" pitchFamily="66" charset="0"/>
                <a:cs typeface="Arial" pitchFamily="34" charset="0"/>
              </a:rPr>
              <a:t> </a:t>
            </a:r>
          </a:p>
          <a:p>
            <a:pPr>
              <a:buFont typeface="Wingdings" pitchFamily="2" charset="2"/>
              <a:buChar char="q"/>
            </a:pPr>
            <a:r>
              <a:rPr lang="es-ES_tradnl" sz="2400" dirty="0" smtClean="0">
                <a:latin typeface="Comic Sans MS" pitchFamily="66" charset="0"/>
                <a:cs typeface="Arial" pitchFamily="34" charset="0"/>
              </a:rPr>
              <a:t>Un </a:t>
            </a:r>
            <a:r>
              <a:rPr lang="es-ES_tradnl" sz="2400" dirty="0">
                <a:latin typeface="Comic Sans MS" pitchFamily="66" charset="0"/>
                <a:cs typeface="Arial" pitchFamily="34" charset="0"/>
              </a:rPr>
              <a:t>día sabes que ya no le/la quieres</a:t>
            </a:r>
            <a:r>
              <a:rPr lang="es-ES_tradnl" sz="2400" dirty="0" smtClean="0">
                <a:latin typeface="Comic Sans MS" pitchFamily="66" charset="0"/>
                <a:cs typeface="Arial" pitchFamily="34" charset="0"/>
              </a:rPr>
              <a:t>.</a:t>
            </a:r>
          </a:p>
          <a:p>
            <a:endParaRPr lang="es-ES_tradnl" sz="2400" dirty="0" smtClean="0">
              <a:latin typeface="Comic Sans MS" pitchFamily="66" charset="0"/>
              <a:cs typeface="Arial" pitchFamily="34" charset="0"/>
            </a:endParaRPr>
          </a:p>
          <a:p>
            <a:endParaRPr lang="es-ES_tradnl" sz="2400" dirty="0">
              <a:latin typeface="Comic Sans MS" pitchFamily="66" charset="0"/>
              <a:cs typeface="Arial" pitchFamily="34" charset="0"/>
            </a:endParaRPr>
          </a:p>
          <a:p>
            <a:endParaRPr lang="es-ES_tradnl" sz="2400" dirty="0" smtClean="0">
              <a:latin typeface="Comic Sans MS" pitchFamily="66" charset="0"/>
              <a:cs typeface="Arial" pitchFamily="34" charset="0"/>
            </a:endParaRPr>
          </a:p>
          <a:p>
            <a:pPr>
              <a:buFont typeface="Wingdings" pitchFamily="2" charset="2"/>
              <a:buChar char="q"/>
            </a:pPr>
            <a:r>
              <a:rPr lang="es-ES_tradnl" sz="2400" dirty="0">
                <a:latin typeface="Comic Sans MS" pitchFamily="66" charset="0"/>
              </a:rPr>
              <a:t>dejas que </a:t>
            </a:r>
            <a:r>
              <a:rPr lang="es-ES_tradnl" sz="2400" dirty="0" smtClean="0">
                <a:latin typeface="Comic Sans MS" pitchFamily="66" charset="0"/>
              </a:rPr>
              <a:t>siga </a:t>
            </a:r>
            <a:r>
              <a:rPr lang="es-ES_tradnl" sz="2400" dirty="0">
                <a:latin typeface="Comic Sans MS" pitchFamily="66" charset="0"/>
              </a:rPr>
              <a:t>su camino permitiéndote seguir tú el </a:t>
            </a:r>
            <a:r>
              <a:rPr lang="es-ES_tradnl" sz="2400" dirty="0" smtClean="0">
                <a:latin typeface="Comic Sans MS" pitchFamily="66" charset="0"/>
              </a:rPr>
              <a:t>tuyo</a:t>
            </a:r>
          </a:p>
          <a:p>
            <a:pPr>
              <a:buFont typeface="Wingdings" pitchFamily="2" charset="2"/>
              <a:buChar char="q"/>
            </a:pPr>
            <a:endParaRPr lang="es-ES_tradnl" sz="2400" dirty="0">
              <a:latin typeface="Comic Sans MS" pitchFamily="66" charset="0"/>
              <a:cs typeface="Arial" pitchFamily="34" charset="0"/>
            </a:endParaRPr>
          </a:p>
          <a:p>
            <a:pPr>
              <a:buFont typeface="Wingdings" pitchFamily="2" charset="2"/>
              <a:buChar char="q"/>
            </a:pPr>
            <a:endParaRPr lang="es-ES_tradnl" sz="2400" dirty="0" smtClean="0">
              <a:latin typeface="Comic Sans MS" pitchFamily="66" charset="0"/>
              <a:cs typeface="Arial" pitchFamily="34" charset="0"/>
            </a:endParaRPr>
          </a:p>
          <a:p>
            <a:endParaRPr lang="es-ES_tradnl" sz="2400" dirty="0" smtClean="0">
              <a:latin typeface="Comic Sans MS" pitchFamily="66" charset="0"/>
              <a:cs typeface="Arial" pitchFamily="34" charset="0"/>
            </a:endParaRPr>
          </a:p>
          <a:p>
            <a:pPr>
              <a:buFont typeface="Wingdings" pitchFamily="2" charset="2"/>
              <a:buChar char="q"/>
            </a:pPr>
            <a:r>
              <a:rPr lang="es-ES_tradnl" sz="2400" dirty="0">
                <a:latin typeface="Comic Sans MS" pitchFamily="66" charset="0"/>
              </a:rPr>
              <a:t>el vocabulario adopta las formas frías</a:t>
            </a:r>
            <a:endParaRPr lang="es-MX" sz="2400" dirty="0">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1">
                                            <p:txEl>
                                              <p:pRg st="1" end="1"/>
                                            </p:txEl>
                                          </p:spTgt>
                                        </p:tgtEl>
                                      </p:cBhvr>
                                    </p:animEffect>
                                    <p:set>
                                      <p:cBhvr>
                                        <p:cTn id="21" dur="1" fill="hold">
                                          <p:stCondLst>
                                            <p:cond delay="499"/>
                                          </p:stCondLst>
                                        </p:cTn>
                                        <p:tgtEl>
                                          <p:spTgt spid="11">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1000"/>
                                        <p:tgtEl>
                                          <p:spTgt spid="11">
                                            <p:txEl>
                                              <p:pRg st="5" end="5"/>
                                            </p:txEl>
                                          </p:spTgt>
                                        </p:tgtEl>
                                      </p:cBhvr>
                                    </p:animEffect>
                                    <p:anim calcmode="lin" valueType="num">
                                      <p:cBhvr>
                                        <p:cTn id="2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p:tgtEl>
                                          <p:spTgt spid="11">
                                            <p:txEl>
                                              <p:pRg st="5" end="5"/>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11">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animEffect transition="in" filter="fade">
                                      <p:cBhvr>
                                        <p:cTn id="39" dur="1000"/>
                                        <p:tgtEl>
                                          <p:spTgt spid="11">
                                            <p:txEl>
                                              <p:pRg st="9" end="9"/>
                                            </p:txEl>
                                          </p:spTgt>
                                        </p:tgtEl>
                                      </p:cBhvr>
                                    </p:animEffect>
                                    <p:anim calcmode="lin" valueType="num">
                                      <p:cBhvr>
                                        <p:cTn id="40"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0B050"/>
            </a:gs>
            <a:gs pos="50000">
              <a:srgbClr val="92D050"/>
            </a:gs>
            <a:gs pos="100000">
              <a:schemeClr val="bg1"/>
            </a:gs>
          </a:gsLst>
          <a:lin ang="18900000" scaled="1"/>
          <a:tileRect/>
        </a:gradFill>
        <a:effectLst/>
      </p:bgPr>
    </p:bg>
    <p:spTree>
      <p:nvGrpSpPr>
        <p:cNvPr id="1" name=""/>
        <p:cNvGrpSpPr/>
        <p:nvPr/>
      </p:nvGrpSpPr>
      <p:grpSpPr>
        <a:xfrm>
          <a:off x="0" y="0"/>
          <a:ext cx="0" cy="0"/>
          <a:chOff x="0" y="0"/>
          <a:chExt cx="0" cy="0"/>
        </a:xfrm>
      </p:grpSpPr>
      <p:pic>
        <p:nvPicPr>
          <p:cNvPr id="11" name="Picture Placeholder 10" descr="images (9).jpg"/>
          <p:cNvPicPr>
            <a:picLocks noGrp="1" noChangeAspect="1"/>
          </p:cNvPicPr>
          <p:nvPr>
            <p:ph type="pic" idx="1"/>
          </p:nvPr>
        </p:nvPicPr>
        <p:blipFill>
          <a:blip r:embed="rId2" cstate="print"/>
          <a:srcRect l="1562" r="1562"/>
          <a:stretch>
            <a:fillRect/>
          </a:stretch>
        </p:blipFill>
        <p:spPr>
          <a:xfrm>
            <a:off x="755576" y="260648"/>
            <a:ext cx="7776864" cy="4114800"/>
          </a:xfrm>
          <a:prstGeom prst="rect">
            <a:avLst/>
          </a:prstGeom>
          <a:ln>
            <a:noFill/>
          </a:ln>
          <a:effectLst>
            <a:softEdge rad="112500"/>
          </a:effectLst>
        </p:spPr>
      </p:pic>
      <p:sp>
        <p:nvSpPr>
          <p:cNvPr id="7" name="Text Placeholder 6"/>
          <p:cNvSpPr>
            <a:spLocks noGrp="1"/>
          </p:cNvSpPr>
          <p:nvPr>
            <p:ph type="body" sz="half" idx="2"/>
          </p:nvPr>
        </p:nvSpPr>
        <p:spPr>
          <a:xfrm>
            <a:off x="323528" y="4365104"/>
            <a:ext cx="8820472" cy="2232248"/>
          </a:xfrm>
        </p:spPr>
        <p:txBody>
          <a:bodyPr numCol="2">
            <a:normAutofit/>
          </a:bodyPr>
          <a:lstStyle/>
          <a:p>
            <a:pPr>
              <a:buFont typeface="Wingdings" pitchFamily="2" charset="2"/>
              <a:buChar char="Ø"/>
            </a:pPr>
            <a:r>
              <a:rPr lang="es-ES_tradnl" sz="2400" dirty="0">
                <a:solidFill>
                  <a:schemeClr val="bg1"/>
                </a:solidFill>
                <a:latin typeface="Comic Sans MS" pitchFamily="66" charset="0"/>
              </a:rPr>
              <a:t>los saludos civilizados </a:t>
            </a:r>
            <a:r>
              <a:rPr lang="es-ES_tradnl" sz="2400" dirty="0" smtClean="0">
                <a:solidFill>
                  <a:schemeClr val="bg1"/>
                </a:solidFill>
                <a:latin typeface="Comic Sans MS" pitchFamily="66" charset="0"/>
              </a:rPr>
              <a:t> ocultan </a:t>
            </a:r>
            <a:r>
              <a:rPr lang="es-ES_tradnl" sz="2400" dirty="0">
                <a:solidFill>
                  <a:schemeClr val="bg1"/>
                </a:solidFill>
                <a:latin typeface="Comic Sans MS" pitchFamily="66" charset="0"/>
              </a:rPr>
              <a:t>una gran </a:t>
            </a:r>
            <a:r>
              <a:rPr lang="es-ES_tradnl" sz="2400" dirty="0" smtClean="0">
                <a:solidFill>
                  <a:schemeClr val="bg1"/>
                </a:solidFill>
                <a:latin typeface="Comic Sans MS" pitchFamily="66" charset="0"/>
              </a:rPr>
              <a:t>pena.</a:t>
            </a:r>
          </a:p>
          <a:p>
            <a:endParaRPr lang="es-ES_tradnl" sz="2400" dirty="0" smtClean="0">
              <a:solidFill>
                <a:schemeClr val="bg1"/>
              </a:solidFill>
              <a:latin typeface="Comic Sans MS" pitchFamily="66" charset="0"/>
            </a:endParaRPr>
          </a:p>
          <a:p>
            <a:pPr>
              <a:buFont typeface="Wingdings" pitchFamily="2" charset="2"/>
              <a:buChar char="Ø"/>
            </a:pPr>
            <a:r>
              <a:rPr lang="es-ES_tradnl" sz="2400" dirty="0">
                <a:solidFill>
                  <a:schemeClr val="bg1"/>
                </a:solidFill>
                <a:latin typeface="Comic Sans MS" pitchFamily="66" charset="0"/>
              </a:rPr>
              <a:t>las despedidas ya no miran </a:t>
            </a:r>
            <a:r>
              <a:rPr lang="es-ES_tradnl" sz="2400" dirty="0" smtClean="0">
                <a:solidFill>
                  <a:schemeClr val="bg1"/>
                </a:solidFill>
                <a:latin typeface="Comic Sans MS" pitchFamily="66" charset="0"/>
              </a:rPr>
              <a:t>  a </a:t>
            </a:r>
            <a:r>
              <a:rPr lang="es-ES_tradnl" sz="2400" dirty="0">
                <a:solidFill>
                  <a:schemeClr val="bg1"/>
                </a:solidFill>
                <a:latin typeface="Comic Sans MS" pitchFamily="66" charset="0"/>
              </a:rPr>
              <a:t>los ojos</a:t>
            </a:r>
            <a:r>
              <a:rPr lang="es-ES_tradnl" sz="2400" dirty="0" smtClean="0">
                <a:solidFill>
                  <a:schemeClr val="bg1"/>
                </a:solidFill>
                <a:latin typeface="Comic Sans MS" pitchFamily="66" charset="0"/>
              </a:rPr>
              <a:t>.</a:t>
            </a:r>
          </a:p>
          <a:p>
            <a:pPr>
              <a:buFont typeface="Wingdings" pitchFamily="2" charset="2"/>
              <a:buChar char="Ø"/>
            </a:pPr>
            <a:r>
              <a:rPr lang="es-ES_tradnl" sz="2400" dirty="0">
                <a:solidFill>
                  <a:schemeClr val="bg1"/>
                </a:solidFill>
                <a:latin typeface="Comic Sans MS" pitchFamily="66" charset="0"/>
              </a:rPr>
              <a:t>pérdida de relación </a:t>
            </a:r>
            <a:r>
              <a:rPr lang="es-ES_tradnl" sz="2400" dirty="0" smtClean="0">
                <a:solidFill>
                  <a:schemeClr val="bg1"/>
                </a:solidFill>
                <a:latin typeface="Comic Sans MS" pitchFamily="66" charset="0"/>
              </a:rPr>
              <a:t>afectiva</a:t>
            </a:r>
          </a:p>
          <a:p>
            <a:endParaRPr lang="es-ES_tradnl" sz="2400" dirty="0" smtClean="0">
              <a:solidFill>
                <a:schemeClr val="bg1"/>
              </a:solidFill>
              <a:latin typeface="Comic Sans MS" pitchFamily="66" charset="0"/>
            </a:endParaRPr>
          </a:p>
          <a:p>
            <a:pPr>
              <a:buFont typeface="Wingdings" pitchFamily="2" charset="2"/>
              <a:buChar char="Ø"/>
            </a:pPr>
            <a:r>
              <a:rPr lang="es-ES_tradnl" sz="2400" dirty="0">
                <a:solidFill>
                  <a:schemeClr val="bg1"/>
                </a:solidFill>
                <a:latin typeface="Comic Sans MS" pitchFamily="66" charset="0"/>
              </a:rPr>
              <a:t>un vacío amoroso y esto suena a negativo</a:t>
            </a:r>
            <a:endParaRPr lang="es-MX" sz="240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p:cTn id="1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checkerboard(across)">
                                      <p:cBhvr>
                                        <p:cTn id="26" dur="1000"/>
                                        <p:tgtEl>
                                          <p:spTgt spid="7">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checkerboard(across)">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00FFFF"/>
            </a:gs>
            <a:gs pos="50000">
              <a:srgbClr val="00B0F0"/>
            </a:gs>
            <a:gs pos="100000">
              <a:srgbClr val="0070C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51112" y="5358234"/>
            <a:ext cx="7992888" cy="1499766"/>
          </a:xfrm>
        </p:spPr>
        <p:txBody>
          <a:bodyPr>
            <a:noAutofit/>
          </a:bodyPr>
          <a:lstStyle/>
          <a:p>
            <a:pPr algn="ctr"/>
            <a:r>
              <a:rPr lang="es-ES_tradnl" sz="3200" b="0" dirty="0" smtClean="0">
                <a:latin typeface="Comic Sans MS" pitchFamily="66" charset="0"/>
              </a:rPr>
              <a:t>es un gran cambio en tu organigrama personal.</a:t>
            </a:r>
            <a:r>
              <a:rPr lang="es-MX" sz="3200" dirty="0" smtClean="0"/>
              <a:t/>
            </a:r>
            <a:br>
              <a:rPr lang="es-MX" sz="3200" dirty="0" smtClean="0"/>
            </a:br>
            <a:endParaRPr lang="es-MX" sz="3200" dirty="0"/>
          </a:p>
        </p:txBody>
      </p:sp>
      <p:pic>
        <p:nvPicPr>
          <p:cNvPr id="9" name="Content Placeholder 8" descr="images (5).jpg"/>
          <p:cNvPicPr>
            <a:picLocks noGrp="1" noChangeAspect="1"/>
          </p:cNvPicPr>
          <p:nvPr>
            <p:ph idx="1"/>
          </p:nvPr>
        </p:nvPicPr>
        <p:blipFill>
          <a:blip r:embed="rId2" cstate="print"/>
          <a:stretch>
            <a:fillRect/>
          </a:stretch>
        </p:blipFill>
        <p:spPr>
          <a:xfrm>
            <a:off x="0" y="0"/>
            <a:ext cx="4932039" cy="5373216"/>
          </a:xfrm>
          <a:prstGeom prst="rect">
            <a:avLst/>
          </a:prstGeom>
          <a:ln>
            <a:noFill/>
          </a:ln>
          <a:effectLst>
            <a:softEdge rad="112500"/>
          </a:effectLst>
        </p:spPr>
      </p:pic>
      <p:sp>
        <p:nvSpPr>
          <p:cNvPr id="7" name="Text Placeholder 6"/>
          <p:cNvSpPr>
            <a:spLocks noGrp="1"/>
          </p:cNvSpPr>
          <p:nvPr>
            <p:ph type="body" sz="half" idx="2"/>
          </p:nvPr>
        </p:nvSpPr>
        <p:spPr>
          <a:xfrm>
            <a:off x="4967536" y="1340768"/>
            <a:ext cx="4176464" cy="3744416"/>
          </a:xfrm>
        </p:spPr>
        <p:txBody>
          <a:bodyPr>
            <a:normAutofit/>
          </a:bodyPr>
          <a:lstStyle/>
          <a:p>
            <a:pPr>
              <a:buFont typeface="Wingdings" pitchFamily="2" charset="2"/>
              <a:buChar char="v"/>
            </a:pPr>
            <a:r>
              <a:rPr lang="es-ES_tradnl" sz="2800" dirty="0">
                <a:latin typeface="Comic Sans MS" pitchFamily="66" charset="0"/>
              </a:rPr>
              <a:t>deseos e </a:t>
            </a:r>
            <a:r>
              <a:rPr lang="es-ES_tradnl" sz="2800" dirty="0" smtClean="0">
                <a:latin typeface="Comic Sans MS" pitchFamily="66" charset="0"/>
              </a:rPr>
              <a:t>intimidades</a:t>
            </a:r>
          </a:p>
          <a:p>
            <a:pPr>
              <a:buFont typeface="Wingdings" pitchFamily="2" charset="2"/>
              <a:buChar char="v"/>
            </a:pPr>
            <a:r>
              <a:rPr lang="es-ES_tradnl" sz="2800" dirty="0" smtClean="0">
                <a:latin typeface="Comic Sans MS" pitchFamily="66" charset="0"/>
              </a:rPr>
              <a:t>  </a:t>
            </a:r>
            <a:r>
              <a:rPr lang="es-ES_tradnl" sz="2800" dirty="0">
                <a:latin typeface="Comic Sans MS" pitchFamily="66" charset="0"/>
              </a:rPr>
              <a:t>tus confidencias y </a:t>
            </a:r>
            <a:r>
              <a:rPr lang="es-ES_tradnl" sz="2800" dirty="0" smtClean="0">
                <a:latin typeface="Comic Sans MS" pitchFamily="66" charset="0"/>
              </a:rPr>
              <a:t>planes</a:t>
            </a:r>
          </a:p>
          <a:p>
            <a:pPr>
              <a:buFont typeface="Wingdings" pitchFamily="2" charset="2"/>
              <a:buChar char="v"/>
            </a:pPr>
            <a:r>
              <a:rPr lang="es-ES_tradnl" sz="2800" dirty="0" smtClean="0">
                <a:latin typeface="Comic Sans MS" pitchFamily="66" charset="0"/>
              </a:rPr>
              <a:t>tus </a:t>
            </a:r>
            <a:r>
              <a:rPr lang="es-ES_tradnl" sz="2800" dirty="0">
                <a:latin typeface="Comic Sans MS" pitchFamily="66" charset="0"/>
              </a:rPr>
              <a:t>atenciones </a:t>
            </a:r>
            <a:r>
              <a:rPr lang="es-ES_tradnl" sz="2800" dirty="0" smtClean="0">
                <a:latin typeface="Comic Sans MS" pitchFamily="66" charset="0"/>
              </a:rPr>
              <a:t> </a:t>
            </a:r>
            <a:endParaRPr lang="es-ES_tradnl" sz="2800" dirty="0">
              <a:latin typeface="Comic Sans MS" pitchFamily="66" charset="0"/>
            </a:endParaRPr>
          </a:p>
          <a:p>
            <a:pPr>
              <a:buFont typeface="Wingdings" pitchFamily="2" charset="2"/>
              <a:buChar char="v"/>
            </a:pPr>
            <a:r>
              <a:rPr lang="es-ES_tradnl" sz="2800" dirty="0" smtClean="0">
                <a:latin typeface="Comic Sans MS" pitchFamily="66" charset="0"/>
              </a:rPr>
              <a:t>tus horas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plus(in)">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nodeType="clickEffect">
                                  <p:stCondLst>
                                    <p:cond delay="0"/>
                                  </p:stCondLst>
                                  <p:iterate type="lt">
                                    <p:tmPct val="50000"/>
                                  </p:iterate>
                                  <p:childTnLst>
                                    <p:set>
                                      <p:cBhvr>
                                        <p:cTn id="28" dur="1" fill="hold">
                                          <p:stCondLst>
                                            <p:cond delay="0"/>
                                          </p:stCondLst>
                                        </p:cTn>
                                        <p:tgtEl>
                                          <p:spTgt spid="7">
                                            <p:txEl>
                                              <p:pRg st="3" end="3"/>
                                            </p:txEl>
                                          </p:spTgt>
                                        </p:tgtEl>
                                        <p:attrNameLst>
                                          <p:attrName>style.visibility</p:attrName>
                                        </p:attrNameLst>
                                      </p:cBhvr>
                                      <p:to>
                                        <p:strVal val="visible"/>
                                      </p:to>
                                    </p:set>
                                    <p:set>
                                      <p:cBhvr>
                                        <p:cTn id="29" dur="455" fill="hold">
                                          <p:stCondLst>
                                            <p:cond delay="0"/>
                                          </p:stCondLst>
                                        </p:cTn>
                                        <p:tgtEl>
                                          <p:spTgt spid="7">
                                            <p:txEl>
                                              <p:pRg st="3" end="3"/>
                                            </p:txEl>
                                          </p:spTgt>
                                        </p:tgtEl>
                                        <p:attrNameLst>
                                          <p:attrName>style.rotation</p:attrName>
                                        </p:attrNameLst>
                                      </p:cBhvr>
                                      <p:to>
                                        <p:strVal val="-45.0"/>
                                      </p:to>
                                    </p:set>
                                    <p:anim calcmode="lin" valueType="num">
                                      <p:cBhvr>
                                        <p:cTn id="30"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812</Words>
  <Application>Microsoft Office PowerPoint</Application>
  <PresentationFormat>Presentación en pantalla (4:3)</PresentationFormat>
  <Paragraphs>92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UNIVERSIDAD NACIONAL AUTÓNOMA DE MÉXICO  COLEGIO DE CIENCIAS Y HUMANIDADES PLANTEL AZCAPOTZALCO</vt:lpstr>
      <vt:lpstr>Desamor</vt:lpstr>
      <vt:lpstr>Ante la desilusión las transformaciones de la personalidad se van a suceder en dos proyecciones </vt:lpstr>
      <vt:lpstr>La recolocación de un sujeto ante el otro:</vt:lpstr>
      <vt:lpstr>Presentación de PowerPoint</vt:lpstr>
      <vt:lpstr>Presentación de PowerPoint</vt:lpstr>
      <vt:lpstr>Presentación de PowerPoint</vt:lpstr>
      <vt:lpstr>Presentación de PowerPoint</vt:lpstr>
      <vt:lpstr>es un gran cambio en tu organigrama personal. </vt:lpstr>
      <vt:lpstr>Los desamores pasan por momentos revulsivos </vt:lpstr>
      <vt:lpstr>Se dice que “el tiempo lo cura todo”; en realidad no cura “nada”. </vt:lpstr>
      <vt:lpstr>Las parejas concluyen su relación por muchas razones:  </vt:lpstr>
      <vt:lpstr>El desamor tiene muchas versiones póstumas</vt:lpstr>
      <vt:lpstr>Presentación de PowerPoint</vt:lpstr>
      <vt:lpstr>INTELIGENCIA=CAPACIDAD DE ADAPTACIÓN</vt:lpstr>
      <vt:lpstr> el desamor como la ruptura de una relación que puede suceder en la mayoría de casos de manera unilateral, es decir un miembro de la pareja desea poner fin mientras el otro aun quiere mantener la relación, o bilateral, cuando son ambos miembros los que descubren que su historia de amor no puede continuar pero el sufrimiento ocasionado es intenso. En ambos casos el proceso es doloroso, pero cuando la ruptura es unilateral, conlleva  peores estados emocionales y físicos para ambos, pues un miembro se siente abandonado y el otro poseerá sentimientos de culpa y quizás ambos mantendrán una sensación de fracaso.    .  </vt:lpstr>
      <vt:lpstr>Presentación de PowerPoint</vt:lpstr>
      <vt:lpstr>Biología del desamor Y nos queda una última cuestión que subrayar en cuanto al desamor en los seres humanos y es intentar responder a la pregunta de por qué el ser humano siente desamor cuando es abandonado por su pareja. Para hallar una respuesta satisfactoria vamos a recurrir aEduardo Punset y a las investigaciones llevadas a cabo por él, recogidas en su libro: “El Viaje al Amor (2007)”. Las investigaciones científicas sobre el desamor han descubierto que cuando este ocurre, en nuestro cerebro acontecen una serie de cambios: el hipotálamo segrega una hormona liberadora de corticotropina (CRH) considerada esta como la molécula del miedo, y esta hormona produce a su vez la hormona (ACTH), esta llega a las glándulas suprarrenales  y las estimulan para que liberen cortisol, que es la hormona del estrés. Con lo que el desamor desata como mínimo dos estados en el ser humano, miedo y estrés. . </vt:lpstr>
      <vt:lpstr>Presentación de PowerPoint</vt:lpstr>
      <vt:lpstr>Esto explica que de adultos nos comportemos como niños cuando nos deja el ser querido, puesto que biológicamente no disponemos de más herramientas para hacer frente a este desamor que las que teníamos de bebés ante el abandono de la madre (mismas hormonas y mecanismos biológicos). En definitiva, los mecanismos por los que un bebé se desespera cuando es abandonado por su madre son los mismos que se activan cuando de adultos nos abandona nuestra pareja, por lo que las respuestas para hacer frente a este suceso doloroso son innatas y no han cambiado desde la infancia a la adultez, por ello todo ser humano atraviesa por esta sensación de abandono, miedo, ansiedad y tristeza cuando es víctima de un desamor y ya dependerá de otros factores (como el apoyo psicológico de amigos y familiares, etc.) cuánto tiempo durará en nosotros estas sensaciones negativas de perdida.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lobito</dc:creator>
  <cp:lastModifiedBy>Amalia</cp:lastModifiedBy>
  <cp:revision>19</cp:revision>
  <dcterms:created xsi:type="dcterms:W3CDTF">2013-04-10T00:28:54Z</dcterms:created>
  <dcterms:modified xsi:type="dcterms:W3CDTF">2013-04-10T23:43:39Z</dcterms:modified>
</cp:coreProperties>
</file>